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67"/>
  </p:notesMasterIdLst>
  <p:sldIdLst>
    <p:sldId id="713" r:id="rId2"/>
    <p:sldId id="718" r:id="rId3"/>
    <p:sldId id="257" r:id="rId4"/>
    <p:sldId id="543" r:id="rId5"/>
    <p:sldId id="272" r:id="rId6"/>
    <p:sldId id="280" r:id="rId7"/>
    <p:sldId id="550" r:id="rId8"/>
    <p:sldId id="714" r:id="rId9"/>
    <p:sldId id="715" r:id="rId10"/>
    <p:sldId id="716" r:id="rId11"/>
    <p:sldId id="717" r:id="rId12"/>
    <p:sldId id="546" r:id="rId13"/>
    <p:sldId id="545" r:id="rId14"/>
    <p:sldId id="549" r:id="rId15"/>
    <p:sldId id="552" r:id="rId16"/>
    <p:sldId id="553" r:id="rId17"/>
    <p:sldId id="554" r:id="rId18"/>
    <p:sldId id="555" r:id="rId19"/>
    <p:sldId id="556" r:id="rId20"/>
    <p:sldId id="564" r:id="rId21"/>
    <p:sldId id="565" r:id="rId22"/>
    <p:sldId id="566" r:id="rId23"/>
    <p:sldId id="567" r:id="rId24"/>
    <p:sldId id="568" r:id="rId25"/>
    <p:sldId id="569" r:id="rId26"/>
    <p:sldId id="570" r:id="rId27"/>
    <p:sldId id="465" r:id="rId28"/>
    <p:sldId id="466" r:id="rId29"/>
    <p:sldId id="356" r:id="rId30"/>
    <p:sldId id="357" r:id="rId31"/>
    <p:sldId id="358" r:id="rId32"/>
    <p:sldId id="359" r:id="rId33"/>
    <p:sldId id="360" r:id="rId34"/>
    <p:sldId id="363" r:id="rId35"/>
    <p:sldId id="364" r:id="rId36"/>
    <p:sldId id="579" r:id="rId37"/>
    <p:sldId id="580" r:id="rId38"/>
    <p:sldId id="581" r:id="rId39"/>
    <p:sldId id="361" r:id="rId40"/>
    <p:sldId id="574" r:id="rId41"/>
    <p:sldId id="468" r:id="rId42"/>
    <p:sldId id="575" r:id="rId43"/>
    <p:sldId id="366" r:id="rId44"/>
    <p:sldId id="365" r:id="rId45"/>
    <p:sldId id="367" r:id="rId46"/>
    <p:sldId id="576" r:id="rId47"/>
    <p:sldId id="577" r:id="rId48"/>
    <p:sldId id="583" r:id="rId49"/>
    <p:sldId id="584" r:id="rId50"/>
    <p:sldId id="586" r:id="rId51"/>
    <p:sldId id="587" r:id="rId52"/>
    <p:sldId id="588" r:id="rId53"/>
    <p:sldId id="589" r:id="rId54"/>
    <p:sldId id="719" r:id="rId55"/>
    <p:sldId id="426" r:id="rId56"/>
    <p:sldId id="427" r:id="rId57"/>
    <p:sldId id="720" r:id="rId58"/>
    <p:sldId id="721" r:id="rId59"/>
    <p:sldId id="722" r:id="rId60"/>
    <p:sldId id="723" r:id="rId61"/>
    <p:sldId id="724" r:id="rId62"/>
    <p:sldId id="725" r:id="rId63"/>
    <p:sldId id="726" r:id="rId64"/>
    <p:sldId id="727" r:id="rId65"/>
    <p:sldId id="728" r:id="rId66"/>
    <p:sldId id="729" r:id="rId67"/>
    <p:sldId id="730" r:id="rId68"/>
    <p:sldId id="731" r:id="rId69"/>
    <p:sldId id="732" r:id="rId70"/>
    <p:sldId id="733" r:id="rId71"/>
    <p:sldId id="734" r:id="rId72"/>
    <p:sldId id="735" r:id="rId73"/>
    <p:sldId id="736" r:id="rId74"/>
    <p:sldId id="737" r:id="rId75"/>
    <p:sldId id="738" r:id="rId76"/>
    <p:sldId id="428" r:id="rId77"/>
    <p:sldId id="429" r:id="rId78"/>
    <p:sldId id="430" r:id="rId79"/>
    <p:sldId id="431" r:id="rId80"/>
    <p:sldId id="432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743" r:id="rId91"/>
    <p:sldId id="578" r:id="rId92"/>
    <p:sldId id="590" r:id="rId93"/>
    <p:sldId id="444" r:id="rId94"/>
    <p:sldId id="445" r:id="rId95"/>
    <p:sldId id="446" r:id="rId96"/>
    <p:sldId id="447" r:id="rId97"/>
    <p:sldId id="448" r:id="rId98"/>
    <p:sldId id="744" r:id="rId99"/>
    <p:sldId id="745" r:id="rId100"/>
    <p:sldId id="746" r:id="rId101"/>
    <p:sldId id="747" r:id="rId102"/>
    <p:sldId id="748" r:id="rId103"/>
    <p:sldId id="749" r:id="rId104"/>
    <p:sldId id="750" r:id="rId105"/>
    <p:sldId id="751" r:id="rId106"/>
    <p:sldId id="756" r:id="rId107"/>
    <p:sldId id="757" r:id="rId108"/>
    <p:sldId id="758" r:id="rId109"/>
    <p:sldId id="759" r:id="rId110"/>
    <p:sldId id="760" r:id="rId111"/>
    <p:sldId id="761" r:id="rId112"/>
    <p:sldId id="762" r:id="rId113"/>
    <p:sldId id="763" r:id="rId114"/>
    <p:sldId id="764" r:id="rId115"/>
    <p:sldId id="765" r:id="rId116"/>
    <p:sldId id="739" r:id="rId117"/>
    <p:sldId id="740" r:id="rId118"/>
    <p:sldId id="741" r:id="rId119"/>
    <p:sldId id="766" r:id="rId120"/>
    <p:sldId id="768" r:id="rId121"/>
    <p:sldId id="769" r:id="rId122"/>
    <p:sldId id="770" r:id="rId123"/>
    <p:sldId id="771" r:id="rId124"/>
    <p:sldId id="772" r:id="rId125"/>
    <p:sldId id="773" r:id="rId126"/>
    <p:sldId id="774" r:id="rId127"/>
    <p:sldId id="775" r:id="rId128"/>
    <p:sldId id="592" r:id="rId129"/>
    <p:sldId id="776" r:id="rId130"/>
    <p:sldId id="594" r:id="rId131"/>
    <p:sldId id="777" r:id="rId132"/>
    <p:sldId id="778" r:id="rId133"/>
    <p:sldId id="779" r:id="rId134"/>
    <p:sldId id="780" r:id="rId135"/>
    <p:sldId id="781" r:id="rId136"/>
    <p:sldId id="782" r:id="rId137"/>
    <p:sldId id="783" r:id="rId138"/>
    <p:sldId id="784" r:id="rId139"/>
    <p:sldId id="785" r:id="rId140"/>
    <p:sldId id="786" r:id="rId141"/>
    <p:sldId id="787" r:id="rId142"/>
    <p:sldId id="788" r:id="rId143"/>
    <p:sldId id="789" r:id="rId144"/>
    <p:sldId id="790" r:id="rId145"/>
    <p:sldId id="791" r:id="rId146"/>
    <p:sldId id="792" r:id="rId147"/>
    <p:sldId id="607" r:id="rId148"/>
    <p:sldId id="608" r:id="rId149"/>
    <p:sldId id="609" r:id="rId150"/>
    <p:sldId id="610" r:id="rId151"/>
    <p:sldId id="611" r:id="rId152"/>
    <p:sldId id="597" r:id="rId153"/>
    <p:sldId id="793" r:id="rId154"/>
    <p:sldId id="612" r:id="rId155"/>
    <p:sldId id="599" r:id="rId156"/>
    <p:sldId id="671" r:id="rId157"/>
    <p:sldId id="600" r:id="rId158"/>
    <p:sldId id="601" r:id="rId159"/>
    <p:sldId id="602" r:id="rId160"/>
    <p:sldId id="603" r:id="rId161"/>
    <p:sldId id="604" r:id="rId162"/>
    <p:sldId id="605" r:id="rId163"/>
    <p:sldId id="606" r:id="rId164"/>
    <p:sldId id="619" r:id="rId165"/>
    <p:sldId id="620" r:id="rId166"/>
    <p:sldId id="621" r:id="rId167"/>
    <p:sldId id="622" r:id="rId168"/>
    <p:sldId id="623" r:id="rId169"/>
    <p:sldId id="624" r:id="rId170"/>
    <p:sldId id="625" r:id="rId171"/>
    <p:sldId id="626" r:id="rId172"/>
    <p:sldId id="627" r:id="rId173"/>
    <p:sldId id="628" r:id="rId174"/>
    <p:sldId id="340" r:id="rId175"/>
    <p:sldId id="318" r:id="rId176"/>
    <p:sldId id="341" r:id="rId177"/>
    <p:sldId id="515" r:id="rId178"/>
    <p:sldId id="516" r:id="rId179"/>
    <p:sldId id="322" r:id="rId180"/>
    <p:sldId id="517" r:id="rId181"/>
    <p:sldId id="630" r:id="rId182"/>
    <p:sldId id="631" r:id="rId183"/>
    <p:sldId id="329" r:id="rId184"/>
    <p:sldId id="632" r:id="rId185"/>
    <p:sldId id="321" r:id="rId186"/>
    <p:sldId id="637" r:id="rId187"/>
    <p:sldId id="633" r:id="rId188"/>
    <p:sldId id="336" r:id="rId189"/>
    <p:sldId id="635" r:id="rId190"/>
    <p:sldId id="634" r:id="rId191"/>
    <p:sldId id="636" r:id="rId192"/>
    <p:sldId id="638" r:id="rId193"/>
    <p:sldId id="639" r:id="rId194"/>
    <p:sldId id="640" r:id="rId195"/>
    <p:sldId id="641" r:id="rId196"/>
    <p:sldId id="642" r:id="rId197"/>
    <p:sldId id="643" r:id="rId198"/>
    <p:sldId id="644" r:id="rId199"/>
    <p:sldId id="645" r:id="rId200"/>
    <p:sldId id="646" r:id="rId201"/>
    <p:sldId id="672" r:id="rId202"/>
    <p:sldId id="673" r:id="rId203"/>
    <p:sldId id="674" r:id="rId204"/>
    <p:sldId id="675" r:id="rId205"/>
    <p:sldId id="676" r:id="rId206"/>
    <p:sldId id="677" r:id="rId207"/>
    <p:sldId id="678" r:id="rId208"/>
    <p:sldId id="679" r:id="rId209"/>
    <p:sldId id="680" r:id="rId210"/>
    <p:sldId id="681" r:id="rId211"/>
    <p:sldId id="647" r:id="rId212"/>
    <p:sldId id="648" r:id="rId213"/>
    <p:sldId id="649" r:id="rId214"/>
    <p:sldId id="650" r:id="rId215"/>
    <p:sldId id="651" r:id="rId216"/>
    <p:sldId id="652" r:id="rId217"/>
    <p:sldId id="653" r:id="rId218"/>
    <p:sldId id="654" r:id="rId219"/>
    <p:sldId id="655" r:id="rId220"/>
    <p:sldId id="656" r:id="rId221"/>
    <p:sldId id="657" r:id="rId222"/>
    <p:sldId id="658" r:id="rId223"/>
    <p:sldId id="659" r:id="rId224"/>
    <p:sldId id="660" r:id="rId225"/>
    <p:sldId id="661" r:id="rId226"/>
    <p:sldId id="662" r:id="rId227"/>
    <p:sldId id="664" r:id="rId228"/>
    <p:sldId id="663" r:id="rId229"/>
    <p:sldId id="665" r:id="rId230"/>
    <p:sldId id="666" r:id="rId231"/>
    <p:sldId id="667" r:id="rId232"/>
    <p:sldId id="668" r:id="rId233"/>
    <p:sldId id="669" r:id="rId234"/>
    <p:sldId id="682" r:id="rId235"/>
    <p:sldId id="683" r:id="rId236"/>
    <p:sldId id="684" r:id="rId237"/>
    <p:sldId id="685" r:id="rId238"/>
    <p:sldId id="686" r:id="rId239"/>
    <p:sldId id="687" r:id="rId240"/>
    <p:sldId id="688" r:id="rId241"/>
    <p:sldId id="689" r:id="rId242"/>
    <p:sldId id="690" r:id="rId243"/>
    <p:sldId id="670" r:id="rId244"/>
    <p:sldId id="691" r:id="rId245"/>
    <p:sldId id="692" r:id="rId246"/>
    <p:sldId id="693" r:id="rId247"/>
    <p:sldId id="694" r:id="rId248"/>
    <p:sldId id="695" r:id="rId249"/>
    <p:sldId id="696" r:id="rId250"/>
    <p:sldId id="697" r:id="rId251"/>
    <p:sldId id="698" r:id="rId252"/>
    <p:sldId id="699" r:id="rId253"/>
    <p:sldId id="700" r:id="rId254"/>
    <p:sldId id="701" r:id="rId255"/>
    <p:sldId id="702" r:id="rId256"/>
    <p:sldId id="703" r:id="rId257"/>
    <p:sldId id="704" r:id="rId258"/>
    <p:sldId id="705" r:id="rId259"/>
    <p:sldId id="706" r:id="rId260"/>
    <p:sldId id="707" r:id="rId261"/>
    <p:sldId id="708" r:id="rId262"/>
    <p:sldId id="709" r:id="rId263"/>
    <p:sldId id="710" r:id="rId264"/>
    <p:sldId id="711" r:id="rId265"/>
    <p:sldId id="712" r:id="rId2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2FB6F-AC09-4CCB-84B1-554DCE7625C3}" v="104" dt="2025-09-07T17:14:37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presProps" Target="presProps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microsoft.com/office/2016/11/relationships/changesInfo" Target="changesInfos/changesInfo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microsoft.com/office/2015/10/relationships/revisionInfo" Target="revisionInfo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mod Naik" userId="ceb6df04-ef15-4d9b-a141-998a03559d75" providerId="ADAL" clId="{B172FB6F-AC09-4CCB-84B1-554DCE7625C3}"/>
    <pc:docChg chg="undo redo custSel addSld delSld modSld sldOrd">
      <pc:chgData name="Pramod Naik" userId="ceb6df04-ef15-4d9b-a141-998a03559d75" providerId="ADAL" clId="{B172FB6F-AC09-4CCB-84B1-554DCE7625C3}" dt="2025-09-07T17:16:16.541" v="1258" actId="47"/>
      <pc:docMkLst>
        <pc:docMk/>
      </pc:docMkLst>
      <pc:sldChg chg="add del">
        <pc:chgData name="Pramod Naik" userId="ceb6df04-ef15-4d9b-a141-998a03559d75" providerId="ADAL" clId="{B172FB6F-AC09-4CCB-84B1-554DCE7625C3}" dt="2025-09-03T21:21:57.825" v="84" actId="47"/>
        <pc:sldMkLst>
          <pc:docMk/>
          <pc:sldMk cId="0" sldId="256"/>
        </pc:sldMkLst>
      </pc:sldChg>
      <pc:sldChg chg="addSp delSp modSp add del mod ord setBg">
        <pc:chgData name="Pramod Naik" userId="ceb6df04-ef15-4d9b-a141-998a03559d75" providerId="ADAL" clId="{B172FB6F-AC09-4CCB-84B1-554DCE7625C3}" dt="2025-09-04T05:46:58.069" v="668" actId="47"/>
        <pc:sldMkLst>
          <pc:docMk/>
          <pc:sldMk cId="2322196592" sldId="256"/>
        </pc:sldMkLst>
      </pc:sldChg>
      <pc:sldChg chg="addSp delSp modSp add mod setBg delDesignElem">
        <pc:chgData name="Pramod Naik" userId="ceb6df04-ef15-4d9b-a141-998a03559d75" providerId="ADAL" clId="{B172FB6F-AC09-4CCB-84B1-554DCE7625C3}" dt="2025-09-03T21:05:36.346" v="66" actId="478"/>
        <pc:sldMkLst>
          <pc:docMk/>
          <pc:sldMk cId="4251617415" sldId="257"/>
        </pc:sldMkLst>
        <pc:spChg chg="mod">
          <ac:chgData name="Pramod Naik" userId="ceb6df04-ef15-4d9b-a141-998a03559d75" providerId="ADAL" clId="{B172FB6F-AC09-4CCB-84B1-554DCE7625C3}" dt="2025-09-03T21:03:53.244" v="50" actId="1076"/>
          <ac:spMkLst>
            <pc:docMk/>
            <pc:sldMk cId="4251617415" sldId="257"/>
            <ac:spMk id="7" creationId="{B5D72DB0-B6E1-E406-460E-F68A1D77F3CF}"/>
          </ac:spMkLst>
        </pc:spChg>
        <pc:spChg chg="mod">
          <ac:chgData name="Pramod Naik" userId="ceb6df04-ef15-4d9b-a141-998a03559d75" providerId="ADAL" clId="{B172FB6F-AC09-4CCB-84B1-554DCE7625C3}" dt="2025-09-03T21:03:19.914" v="46" actId="27636"/>
          <ac:spMkLst>
            <pc:docMk/>
            <pc:sldMk cId="4251617415" sldId="257"/>
            <ac:spMk id="3166" creationId="{B37B7D3C-E578-6073-826E-7DB6C6D5DD0A}"/>
          </ac:spMkLst>
        </pc:spChg>
        <pc:picChg chg="mod">
          <ac:chgData name="Pramod Naik" userId="ceb6df04-ef15-4d9b-a141-998a03559d75" providerId="ADAL" clId="{B172FB6F-AC09-4CCB-84B1-554DCE7625C3}" dt="2025-09-03T21:03:47.399" v="49" actId="1076"/>
          <ac:picMkLst>
            <pc:docMk/>
            <pc:sldMk cId="4251617415" sldId="257"/>
            <ac:picMk id="4" creationId="{BDF2ECCC-7647-B60F-BAA6-40EFB604CE53}"/>
          </ac:picMkLst>
        </pc:picChg>
      </pc:sldChg>
      <pc:sldChg chg="add del">
        <pc:chgData name="Pramod Naik" userId="ceb6df04-ef15-4d9b-a141-998a03559d75" providerId="ADAL" clId="{B172FB6F-AC09-4CCB-84B1-554DCE7625C3}" dt="2025-09-03T20:58:18.408" v="1"/>
        <pc:sldMkLst>
          <pc:docMk/>
          <pc:sldMk cId="0" sldId="258"/>
        </pc:sldMkLst>
      </pc:sldChg>
      <pc:sldChg chg="modSp add mod">
        <pc:chgData name="Pramod Naik" userId="ceb6df04-ef15-4d9b-a141-998a03559d75" providerId="ADAL" clId="{B172FB6F-AC09-4CCB-84B1-554DCE7625C3}" dt="2025-09-03T21:01:01.142" v="14" actId="403"/>
        <pc:sldMkLst>
          <pc:docMk/>
          <pc:sldMk cId="2833866201" sldId="272"/>
        </pc:sldMkLst>
        <pc:spChg chg="mod">
          <ac:chgData name="Pramod Naik" userId="ceb6df04-ef15-4d9b-a141-998a03559d75" providerId="ADAL" clId="{B172FB6F-AC09-4CCB-84B1-554DCE7625C3}" dt="2025-09-03T21:01:01.142" v="14" actId="403"/>
          <ac:spMkLst>
            <pc:docMk/>
            <pc:sldMk cId="2833866201" sldId="272"/>
            <ac:spMk id="3" creationId="{B4FE8E85-8426-4AB7-AD5A-5C275C24FF8D}"/>
          </ac:spMkLst>
        </pc:spChg>
      </pc:sldChg>
      <pc:sldChg chg="modSp add mod">
        <pc:chgData name="Pramod Naik" userId="ceb6df04-ef15-4d9b-a141-998a03559d75" providerId="ADAL" clId="{B172FB6F-AC09-4CCB-84B1-554DCE7625C3}" dt="2025-09-03T21:01:08.255" v="16" actId="403"/>
        <pc:sldMkLst>
          <pc:docMk/>
          <pc:sldMk cId="1139735195" sldId="280"/>
        </pc:sldMkLst>
        <pc:spChg chg="mod">
          <ac:chgData name="Pramod Naik" userId="ceb6df04-ef15-4d9b-a141-998a03559d75" providerId="ADAL" clId="{B172FB6F-AC09-4CCB-84B1-554DCE7625C3}" dt="2025-09-03T21:01:08.255" v="16" actId="403"/>
          <ac:spMkLst>
            <pc:docMk/>
            <pc:sldMk cId="1139735195" sldId="280"/>
            <ac:spMk id="3" creationId="{B4FE8E85-8426-4AB7-AD5A-5C275C24FF8D}"/>
          </ac:spMkLst>
        </pc:spChg>
      </pc:sldChg>
      <pc:sldChg chg="modSp mod">
        <pc:chgData name="Pramod Naik" userId="ceb6df04-ef15-4d9b-a141-998a03559d75" providerId="ADAL" clId="{B172FB6F-AC09-4CCB-84B1-554DCE7625C3}" dt="2025-09-05T06:36:20.626" v="891" actId="20577"/>
        <pc:sldMkLst>
          <pc:docMk/>
          <pc:sldMk cId="1903853991" sldId="358"/>
        </pc:sldMkLst>
        <pc:spChg chg="mod">
          <ac:chgData name="Pramod Naik" userId="ceb6df04-ef15-4d9b-a141-998a03559d75" providerId="ADAL" clId="{B172FB6F-AC09-4CCB-84B1-554DCE7625C3}" dt="2025-09-05T06:36:20.626" v="891" actId="20577"/>
          <ac:spMkLst>
            <pc:docMk/>
            <pc:sldMk cId="1903853991" sldId="358"/>
            <ac:spMk id="3" creationId="{E42FB284-DAF2-8CB9-9090-285BF2A5822E}"/>
          </ac:spMkLst>
        </pc:spChg>
      </pc:sldChg>
      <pc:sldChg chg="modSp mod">
        <pc:chgData name="Pramod Naik" userId="ceb6df04-ef15-4d9b-a141-998a03559d75" providerId="ADAL" clId="{B172FB6F-AC09-4CCB-84B1-554DCE7625C3}" dt="2025-09-05T06:47:30.238" v="896" actId="20577"/>
        <pc:sldMkLst>
          <pc:docMk/>
          <pc:sldMk cId="4102024643" sldId="363"/>
        </pc:sldMkLst>
        <pc:spChg chg="mod">
          <ac:chgData name="Pramod Naik" userId="ceb6df04-ef15-4d9b-a141-998a03559d75" providerId="ADAL" clId="{B172FB6F-AC09-4CCB-84B1-554DCE7625C3}" dt="2025-09-05T06:47:30.238" v="896" actId="20577"/>
          <ac:spMkLst>
            <pc:docMk/>
            <pc:sldMk cId="4102024643" sldId="363"/>
            <ac:spMk id="3" creationId="{E42FB284-DAF2-8CB9-9090-285BF2A5822E}"/>
          </ac:spMkLst>
        </pc:spChg>
        <pc:graphicFrameChg chg="modGraphic">
          <ac:chgData name="Pramod Naik" userId="ceb6df04-ef15-4d9b-a141-998a03559d75" providerId="ADAL" clId="{B172FB6F-AC09-4CCB-84B1-554DCE7625C3}" dt="2025-09-03T21:09:20.870" v="82" actId="21"/>
          <ac:graphicFrameMkLst>
            <pc:docMk/>
            <pc:sldMk cId="4102024643" sldId="363"/>
            <ac:graphicFrameMk id="2" creationId="{DBAFB13C-AB6A-956D-4140-1C7C9F438B38}"/>
          </ac:graphicFrameMkLst>
        </pc:graphicFrameChg>
      </pc:sldChg>
      <pc:sldChg chg="del">
        <pc:chgData name="Pramod Naik" userId="ceb6df04-ef15-4d9b-a141-998a03559d75" providerId="ADAL" clId="{B172FB6F-AC09-4CCB-84B1-554DCE7625C3}" dt="2025-09-03T20:59:11.233" v="4" actId="47"/>
        <pc:sldMkLst>
          <pc:docMk/>
          <pc:sldMk cId="703384228" sldId="41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803261730" sldId="42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721756654" sldId="42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905511493" sldId="42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5546706" sldId="42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232281450" sldId="43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533143756" sldId="43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809854279" sldId="43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03816982" sldId="43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812772960" sldId="43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419102813" sldId="43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682168681" sldId="43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93700755" sldId="43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630269277" sldId="43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72483681" sldId="44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541481552" sldId="44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75708381" sldId="442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442797734" sldId="44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748829533" sldId="445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562013224" sldId="446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778217699" sldId="447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815035510" sldId="448"/>
        </pc:sldMkLst>
      </pc:sldChg>
      <pc:sldChg chg="modSp mod">
        <pc:chgData name="Pramod Naik" userId="ceb6df04-ef15-4d9b-a141-998a03559d75" providerId="ADAL" clId="{B172FB6F-AC09-4CCB-84B1-554DCE7625C3}" dt="2025-09-05T06:30:58.570" v="848" actId="20577"/>
        <pc:sldMkLst>
          <pc:docMk/>
          <pc:sldMk cId="3751429318" sldId="466"/>
        </pc:sldMkLst>
        <pc:graphicFrameChg chg="modGraphic">
          <ac:chgData name="Pramod Naik" userId="ceb6df04-ef15-4d9b-a141-998a03559d75" providerId="ADAL" clId="{B172FB6F-AC09-4CCB-84B1-554DCE7625C3}" dt="2025-09-05T06:30:58.570" v="848" actId="20577"/>
          <ac:graphicFrameMkLst>
            <pc:docMk/>
            <pc:sldMk cId="3751429318" sldId="466"/>
            <ac:graphicFrameMk id="2" creationId="{BBE804D0-8672-41EA-4595-640354FBC5CA}"/>
          </ac:graphicFrameMkLst>
        </pc:graphicFrameChg>
      </pc:sldChg>
      <pc:sldChg chg="modSp mod">
        <pc:chgData name="Pramod Naik" userId="ceb6df04-ef15-4d9b-a141-998a03559d75" providerId="ADAL" clId="{B172FB6F-AC09-4CCB-84B1-554DCE7625C3}" dt="2025-09-04T20:18:51.858" v="762" actId="20577"/>
        <pc:sldMkLst>
          <pc:docMk/>
          <pc:sldMk cId="1110947800" sldId="468"/>
        </pc:sldMkLst>
        <pc:spChg chg="mod">
          <ac:chgData name="Pramod Naik" userId="ceb6df04-ef15-4d9b-a141-998a03559d75" providerId="ADAL" clId="{B172FB6F-AC09-4CCB-84B1-554DCE7625C3}" dt="2025-09-04T20:18:51.858" v="762" actId="20577"/>
          <ac:spMkLst>
            <pc:docMk/>
            <pc:sldMk cId="1110947800" sldId="468"/>
            <ac:spMk id="3" creationId="{846745C3-23C1-B265-2110-DFF875D204A7}"/>
          </ac:spMkLst>
        </pc:spChg>
      </pc:sldChg>
      <pc:sldChg chg="modSp mod ord">
        <pc:chgData name="Pramod Naik" userId="ceb6df04-ef15-4d9b-a141-998a03559d75" providerId="ADAL" clId="{B172FB6F-AC09-4CCB-84B1-554DCE7625C3}" dt="2025-09-04T20:05:38.673" v="733" actId="20577"/>
        <pc:sldMkLst>
          <pc:docMk/>
          <pc:sldMk cId="3288260606" sldId="543"/>
        </pc:sldMkLst>
        <pc:spChg chg="mod">
          <ac:chgData name="Pramod Naik" userId="ceb6df04-ef15-4d9b-a141-998a03559d75" providerId="ADAL" clId="{B172FB6F-AC09-4CCB-84B1-554DCE7625C3}" dt="2025-09-04T20:05:38.673" v="733" actId="20577"/>
          <ac:spMkLst>
            <pc:docMk/>
            <pc:sldMk cId="3288260606" sldId="543"/>
            <ac:spMk id="3" creationId="{4F60BB45-8FFC-FEB4-4F65-C9D94D8142D9}"/>
          </ac:spMkLst>
        </pc:spChg>
      </pc:sldChg>
      <pc:sldChg chg="del">
        <pc:chgData name="Pramod Naik" userId="ceb6df04-ef15-4d9b-a141-998a03559d75" providerId="ADAL" clId="{B172FB6F-AC09-4CCB-84B1-554DCE7625C3}" dt="2025-09-03T20:59:12.540" v="5" actId="47"/>
        <pc:sldMkLst>
          <pc:docMk/>
          <pc:sldMk cId="1426679916" sldId="544"/>
        </pc:sldMkLst>
      </pc:sldChg>
      <pc:sldChg chg="modSp mod">
        <pc:chgData name="Pramod Naik" userId="ceb6df04-ef15-4d9b-a141-998a03559d75" providerId="ADAL" clId="{B172FB6F-AC09-4CCB-84B1-554DCE7625C3}" dt="2025-09-05T05:57:24.187" v="797" actId="1076"/>
        <pc:sldMkLst>
          <pc:docMk/>
          <pc:sldMk cId="659511840" sldId="545"/>
        </pc:sldMkLst>
        <pc:spChg chg="mod">
          <ac:chgData name="Pramod Naik" userId="ceb6df04-ef15-4d9b-a141-998a03559d75" providerId="ADAL" clId="{B172FB6F-AC09-4CCB-84B1-554DCE7625C3}" dt="2025-09-05T05:57:24.187" v="797" actId="1076"/>
          <ac:spMkLst>
            <pc:docMk/>
            <pc:sldMk cId="659511840" sldId="545"/>
            <ac:spMk id="3" creationId="{C4650BEF-517E-6E06-8E1B-60B7E150B76B}"/>
          </ac:spMkLst>
        </pc:spChg>
      </pc:sldChg>
      <pc:sldChg chg="del">
        <pc:chgData name="Pramod Naik" userId="ceb6df04-ef15-4d9b-a141-998a03559d75" providerId="ADAL" clId="{B172FB6F-AC09-4CCB-84B1-554DCE7625C3}" dt="2025-09-04T20:13:18.151" v="753" actId="47"/>
        <pc:sldMkLst>
          <pc:docMk/>
          <pc:sldMk cId="1647278110" sldId="547"/>
        </pc:sldMkLst>
      </pc:sldChg>
      <pc:sldChg chg="del">
        <pc:chgData name="Pramod Naik" userId="ceb6df04-ef15-4d9b-a141-998a03559d75" providerId="ADAL" clId="{B172FB6F-AC09-4CCB-84B1-554DCE7625C3}" dt="2025-09-04T20:13:18.928" v="754" actId="47"/>
        <pc:sldMkLst>
          <pc:docMk/>
          <pc:sldMk cId="3104394822" sldId="548"/>
        </pc:sldMkLst>
      </pc:sldChg>
      <pc:sldChg chg="modSp mod">
        <pc:chgData name="Pramod Naik" userId="ceb6df04-ef15-4d9b-a141-998a03559d75" providerId="ADAL" clId="{B172FB6F-AC09-4CCB-84B1-554DCE7625C3}" dt="2025-09-05T05:50:37.583" v="796" actId="20577"/>
        <pc:sldMkLst>
          <pc:docMk/>
          <pc:sldMk cId="859050280" sldId="550"/>
        </pc:sldMkLst>
        <pc:spChg chg="mod">
          <ac:chgData name="Pramod Naik" userId="ceb6df04-ef15-4d9b-a141-998a03559d75" providerId="ADAL" clId="{B172FB6F-AC09-4CCB-84B1-554DCE7625C3}" dt="2025-09-05T05:50:37.583" v="796" actId="20577"/>
          <ac:spMkLst>
            <pc:docMk/>
            <pc:sldMk cId="859050280" sldId="550"/>
            <ac:spMk id="3" creationId="{B967AC5D-D562-6CB0-A46A-D66053D9749D}"/>
          </ac:spMkLst>
        </pc:spChg>
      </pc:sldChg>
      <pc:sldChg chg="modSp mod">
        <pc:chgData name="Pramod Naik" userId="ceb6df04-ef15-4d9b-a141-998a03559d75" providerId="ADAL" clId="{B172FB6F-AC09-4CCB-84B1-554DCE7625C3}" dt="2025-09-03T21:07:18.737" v="69" actId="20577"/>
        <pc:sldMkLst>
          <pc:docMk/>
          <pc:sldMk cId="1803305389" sldId="552"/>
        </pc:sldMkLst>
        <pc:spChg chg="mod">
          <ac:chgData name="Pramod Naik" userId="ceb6df04-ef15-4d9b-a141-998a03559d75" providerId="ADAL" clId="{B172FB6F-AC09-4CCB-84B1-554DCE7625C3}" dt="2025-09-03T21:07:18.737" v="69" actId="20577"/>
          <ac:spMkLst>
            <pc:docMk/>
            <pc:sldMk cId="1803305389" sldId="552"/>
            <ac:spMk id="3" creationId="{674BE2D9-EE56-2522-1B16-3F7171343FE9}"/>
          </ac:spMkLst>
        </pc:spChg>
      </pc:sldChg>
      <pc:sldChg chg="modSp mod">
        <pc:chgData name="Pramod Naik" userId="ceb6df04-ef15-4d9b-a141-998a03559d75" providerId="ADAL" clId="{B172FB6F-AC09-4CCB-84B1-554DCE7625C3}" dt="2025-09-03T21:07:30.987" v="72" actId="20577"/>
        <pc:sldMkLst>
          <pc:docMk/>
          <pc:sldMk cId="3326673098" sldId="555"/>
        </pc:sldMkLst>
        <pc:spChg chg="mod">
          <ac:chgData name="Pramod Naik" userId="ceb6df04-ef15-4d9b-a141-998a03559d75" providerId="ADAL" clId="{B172FB6F-AC09-4CCB-84B1-554DCE7625C3}" dt="2025-09-03T21:07:30.987" v="72" actId="20577"/>
          <ac:spMkLst>
            <pc:docMk/>
            <pc:sldMk cId="3326673098" sldId="555"/>
            <ac:spMk id="3" creationId="{FC4FDFE4-53F1-7EA1-EF3D-7624A61125F0}"/>
          </ac:spMkLst>
        </pc:spChg>
      </pc:sldChg>
      <pc:sldChg chg="del">
        <pc:chgData name="Pramod Naik" userId="ceb6df04-ef15-4d9b-a141-998a03559d75" providerId="ADAL" clId="{B172FB6F-AC09-4CCB-84B1-554DCE7625C3}" dt="2025-09-03T21:07:58.298" v="73" actId="47"/>
        <pc:sldMkLst>
          <pc:docMk/>
          <pc:sldMk cId="417813339" sldId="557"/>
        </pc:sldMkLst>
      </pc:sldChg>
      <pc:sldChg chg="del">
        <pc:chgData name="Pramod Naik" userId="ceb6df04-ef15-4d9b-a141-998a03559d75" providerId="ADAL" clId="{B172FB6F-AC09-4CCB-84B1-554DCE7625C3}" dt="2025-09-03T21:08:00.041" v="74" actId="47"/>
        <pc:sldMkLst>
          <pc:docMk/>
          <pc:sldMk cId="2406192498" sldId="558"/>
        </pc:sldMkLst>
      </pc:sldChg>
      <pc:sldChg chg="del">
        <pc:chgData name="Pramod Naik" userId="ceb6df04-ef15-4d9b-a141-998a03559d75" providerId="ADAL" clId="{B172FB6F-AC09-4CCB-84B1-554DCE7625C3}" dt="2025-09-03T21:08:01.286" v="75" actId="47"/>
        <pc:sldMkLst>
          <pc:docMk/>
          <pc:sldMk cId="1771490283" sldId="559"/>
        </pc:sldMkLst>
      </pc:sldChg>
      <pc:sldChg chg="del">
        <pc:chgData name="Pramod Naik" userId="ceb6df04-ef15-4d9b-a141-998a03559d75" providerId="ADAL" clId="{B172FB6F-AC09-4CCB-84B1-554DCE7625C3}" dt="2025-09-03T21:08:02.121" v="76" actId="47"/>
        <pc:sldMkLst>
          <pc:docMk/>
          <pc:sldMk cId="318047149" sldId="560"/>
        </pc:sldMkLst>
      </pc:sldChg>
      <pc:sldChg chg="del">
        <pc:chgData name="Pramod Naik" userId="ceb6df04-ef15-4d9b-a141-998a03559d75" providerId="ADAL" clId="{B172FB6F-AC09-4CCB-84B1-554DCE7625C3}" dt="2025-09-03T21:08:03.195" v="77" actId="47"/>
        <pc:sldMkLst>
          <pc:docMk/>
          <pc:sldMk cId="2194819528" sldId="562"/>
        </pc:sldMkLst>
      </pc:sldChg>
      <pc:sldChg chg="del">
        <pc:chgData name="Pramod Naik" userId="ceb6df04-ef15-4d9b-a141-998a03559d75" providerId="ADAL" clId="{B172FB6F-AC09-4CCB-84B1-554DCE7625C3}" dt="2025-09-03T21:08:04.513" v="78" actId="47"/>
        <pc:sldMkLst>
          <pc:docMk/>
          <pc:sldMk cId="1951062003" sldId="563"/>
        </pc:sldMkLst>
      </pc:sldChg>
      <pc:sldChg chg="del">
        <pc:chgData name="Pramod Naik" userId="ceb6df04-ef15-4d9b-a141-998a03559d75" providerId="ADAL" clId="{B172FB6F-AC09-4CCB-84B1-554DCE7625C3}" dt="2025-09-03T21:08:47.460" v="79" actId="47"/>
        <pc:sldMkLst>
          <pc:docMk/>
          <pc:sldMk cId="3640588775" sldId="571"/>
        </pc:sldMkLst>
      </pc:sldChg>
      <pc:sldChg chg="del">
        <pc:chgData name="Pramod Naik" userId="ceb6df04-ef15-4d9b-a141-998a03559d75" providerId="ADAL" clId="{B172FB6F-AC09-4CCB-84B1-554DCE7625C3}" dt="2025-09-03T21:08:56.276" v="80" actId="47"/>
        <pc:sldMkLst>
          <pc:docMk/>
          <pc:sldMk cId="1627028756" sldId="572"/>
        </pc:sldMkLst>
      </pc:sldChg>
      <pc:sldChg chg="modSp mod">
        <pc:chgData name="Pramod Naik" userId="ceb6df04-ef15-4d9b-a141-998a03559d75" providerId="ADAL" clId="{B172FB6F-AC09-4CCB-84B1-554DCE7625C3}" dt="2025-09-07T16:20:52.476" v="1038" actId="207"/>
        <pc:sldMkLst>
          <pc:docMk/>
          <pc:sldMk cId="2025697485" sldId="577"/>
        </pc:sldMkLst>
        <pc:spChg chg="mod">
          <ac:chgData name="Pramod Naik" userId="ceb6df04-ef15-4d9b-a141-998a03559d75" providerId="ADAL" clId="{B172FB6F-AC09-4CCB-84B1-554DCE7625C3}" dt="2025-09-07T16:20:52.476" v="1038" actId="207"/>
          <ac:spMkLst>
            <pc:docMk/>
            <pc:sldMk cId="2025697485" sldId="577"/>
            <ac:spMk id="3" creationId="{39E428FC-4050-DE5F-ED85-AA4295EF89F9}"/>
          </ac:spMkLst>
        </pc:spChg>
      </pc:sldChg>
      <pc:sldChg chg="modSp mod">
        <pc:chgData name="Pramod Naik" userId="ceb6df04-ef15-4d9b-a141-998a03559d75" providerId="ADAL" clId="{B172FB6F-AC09-4CCB-84B1-554DCE7625C3}" dt="2025-09-07T16:33:23.239" v="1061" actId="20577"/>
        <pc:sldMkLst>
          <pc:docMk/>
          <pc:sldMk cId="3075847588" sldId="578"/>
        </pc:sldMkLst>
        <pc:spChg chg="mod">
          <ac:chgData name="Pramod Naik" userId="ceb6df04-ef15-4d9b-a141-998a03559d75" providerId="ADAL" clId="{B172FB6F-AC09-4CCB-84B1-554DCE7625C3}" dt="2025-09-07T16:33:23.239" v="1061" actId="20577"/>
          <ac:spMkLst>
            <pc:docMk/>
            <pc:sldMk cId="3075847588" sldId="578"/>
            <ac:spMk id="3" creationId="{E4394AB1-550D-AFC7-2912-60708AF42D94}"/>
          </ac:spMkLst>
        </pc:spChg>
      </pc:sldChg>
      <pc:sldChg chg="modSp mod">
        <pc:chgData name="Pramod Naik" userId="ceb6df04-ef15-4d9b-a141-998a03559d75" providerId="ADAL" clId="{B172FB6F-AC09-4CCB-84B1-554DCE7625C3}" dt="2025-09-05T06:53:27.277" v="898" actId="113"/>
        <pc:sldMkLst>
          <pc:docMk/>
          <pc:sldMk cId="575475482" sldId="579"/>
        </pc:sldMkLst>
        <pc:graphicFrameChg chg="modGraphic">
          <ac:chgData name="Pramod Naik" userId="ceb6df04-ef15-4d9b-a141-998a03559d75" providerId="ADAL" clId="{B172FB6F-AC09-4CCB-84B1-554DCE7625C3}" dt="2025-09-05T06:53:27.277" v="898" actId="113"/>
          <ac:graphicFrameMkLst>
            <pc:docMk/>
            <pc:sldMk cId="575475482" sldId="579"/>
            <ac:graphicFrameMk id="4" creationId="{5586069D-8F12-9837-A27F-93868DCDFDB0}"/>
          </ac:graphicFrameMkLst>
        </pc:graphicFrameChg>
      </pc:sldChg>
      <pc:sldChg chg="modSp mod">
        <pc:chgData name="Pramod Naik" userId="ceb6df04-ef15-4d9b-a141-998a03559d75" providerId="ADAL" clId="{B172FB6F-AC09-4CCB-84B1-554DCE7625C3}" dt="2025-09-07T16:21:24.998" v="1040" actId="207"/>
        <pc:sldMkLst>
          <pc:docMk/>
          <pc:sldMk cId="3957112408" sldId="583"/>
        </pc:sldMkLst>
        <pc:spChg chg="mod">
          <ac:chgData name="Pramod Naik" userId="ceb6df04-ef15-4d9b-a141-998a03559d75" providerId="ADAL" clId="{B172FB6F-AC09-4CCB-84B1-554DCE7625C3}" dt="2025-09-07T16:21:24.998" v="1040" actId="207"/>
          <ac:spMkLst>
            <pc:docMk/>
            <pc:sldMk cId="3957112408" sldId="583"/>
            <ac:spMk id="3" creationId="{8C80CAB7-B3C6-2BD1-6DC1-924C7F511F7E}"/>
          </ac:spMkLst>
        </pc:spChg>
      </pc:sldChg>
      <pc:sldChg chg="del">
        <pc:chgData name="Pramod Naik" userId="ceb6df04-ef15-4d9b-a141-998a03559d75" providerId="ADAL" clId="{B172FB6F-AC09-4CCB-84B1-554DCE7625C3}" dt="2025-09-04T20:19:56.986" v="774" actId="47"/>
        <pc:sldMkLst>
          <pc:docMk/>
          <pc:sldMk cId="2352015724" sldId="585"/>
        </pc:sldMkLst>
      </pc:sldChg>
      <pc:sldChg chg="addSp delSp modSp mod">
        <pc:chgData name="Pramod Naik" userId="ceb6df04-ef15-4d9b-a141-998a03559d75" providerId="ADAL" clId="{B172FB6F-AC09-4CCB-84B1-554DCE7625C3}" dt="2025-09-07T16:24:28.933" v="1044" actId="22"/>
        <pc:sldMkLst>
          <pc:docMk/>
          <pc:sldMk cId="2384144012" sldId="589"/>
        </pc:sldMkLst>
        <pc:spChg chg="mod">
          <ac:chgData name="Pramod Naik" userId="ceb6df04-ef15-4d9b-a141-998a03559d75" providerId="ADAL" clId="{B172FB6F-AC09-4CCB-84B1-554DCE7625C3}" dt="2025-09-07T16:23:08.133" v="1042" actId="207"/>
          <ac:spMkLst>
            <pc:docMk/>
            <pc:sldMk cId="2384144012" sldId="589"/>
            <ac:spMk id="3" creationId="{5FF35DE8-DCA9-332E-92D8-E52017EF389F}"/>
          </ac:spMkLst>
        </pc:spChg>
        <pc:spChg chg="add del">
          <ac:chgData name="Pramod Naik" userId="ceb6df04-ef15-4d9b-a141-998a03559d75" providerId="ADAL" clId="{B172FB6F-AC09-4CCB-84B1-554DCE7625C3}" dt="2025-09-07T16:24:28.933" v="1044" actId="22"/>
          <ac:spMkLst>
            <pc:docMk/>
            <pc:sldMk cId="2384144012" sldId="589"/>
            <ac:spMk id="5" creationId="{68BB7A79-7D11-D0CB-ED1E-C620D8E6EB61}"/>
          </ac:spMkLst>
        </pc:spChg>
      </pc:sldChg>
      <pc:sldChg chg="addSp delSp modSp mod">
        <pc:chgData name="Pramod Naik" userId="ceb6df04-ef15-4d9b-a141-998a03559d75" providerId="ADAL" clId="{B172FB6F-AC09-4CCB-84B1-554DCE7625C3}" dt="2025-09-07T16:34:58.874" v="1087" actId="1076"/>
        <pc:sldMkLst>
          <pc:docMk/>
          <pc:sldMk cId="218050608" sldId="590"/>
        </pc:sldMkLst>
        <pc:spChg chg="mod">
          <ac:chgData name="Pramod Naik" userId="ceb6df04-ef15-4d9b-a141-998a03559d75" providerId="ADAL" clId="{B172FB6F-AC09-4CCB-84B1-554DCE7625C3}" dt="2025-09-07T16:34:49.662" v="1085" actId="404"/>
          <ac:spMkLst>
            <pc:docMk/>
            <pc:sldMk cId="218050608" sldId="590"/>
            <ac:spMk id="3" creationId="{D0F7B098-F04A-1D57-AB54-AB7D99795EEB}"/>
          </ac:spMkLst>
        </pc:spChg>
        <pc:picChg chg="add mod">
          <ac:chgData name="Pramod Naik" userId="ceb6df04-ef15-4d9b-a141-998a03559d75" providerId="ADAL" clId="{B172FB6F-AC09-4CCB-84B1-554DCE7625C3}" dt="2025-09-07T16:34:33.758" v="1079"/>
          <ac:picMkLst>
            <pc:docMk/>
            <pc:sldMk cId="218050608" sldId="590"/>
            <ac:picMk id="2" creationId="{9F1E7948-A3EF-6D16-0AB4-C4B8ABFC68C6}"/>
          </ac:picMkLst>
        </pc:picChg>
        <pc:picChg chg="add mod">
          <ac:chgData name="Pramod Naik" userId="ceb6df04-ef15-4d9b-a141-998a03559d75" providerId="ADAL" clId="{B172FB6F-AC09-4CCB-84B1-554DCE7625C3}" dt="2025-09-07T16:34:58.874" v="1087" actId="1076"/>
          <ac:picMkLst>
            <pc:docMk/>
            <pc:sldMk cId="218050608" sldId="590"/>
            <ac:picMk id="4" creationId="{95CD8F5A-2E87-5F51-16B4-20DEB67102DF}"/>
          </ac:picMkLst>
        </pc:picChg>
        <pc:picChg chg="del mod">
          <ac:chgData name="Pramod Naik" userId="ceb6df04-ef15-4d9b-a141-998a03559d75" providerId="ADAL" clId="{B172FB6F-AC09-4CCB-84B1-554DCE7625C3}" dt="2025-09-07T16:34:30.826" v="1075" actId="21"/>
          <ac:picMkLst>
            <pc:docMk/>
            <pc:sldMk cId="218050608" sldId="590"/>
            <ac:picMk id="5" creationId="{9F1E7948-A3EF-6D16-0AB4-C4B8ABFC68C6}"/>
          </ac:picMkLst>
        </pc:picChg>
      </pc:sldChg>
      <pc:sldChg chg="del">
        <pc:chgData name="Pramod Naik" userId="ceb6df04-ef15-4d9b-a141-998a03559d75" providerId="ADAL" clId="{B172FB6F-AC09-4CCB-84B1-554DCE7625C3}" dt="2025-09-07T17:01:00.211" v="1154" actId="47"/>
        <pc:sldMkLst>
          <pc:docMk/>
          <pc:sldMk cId="2921388040" sldId="591"/>
        </pc:sldMkLst>
      </pc:sldChg>
      <pc:sldChg chg="modSp mod">
        <pc:chgData name="Pramod Naik" userId="ceb6df04-ef15-4d9b-a141-998a03559d75" providerId="ADAL" clId="{B172FB6F-AC09-4CCB-84B1-554DCE7625C3}" dt="2025-09-07T17:02:49.338" v="1167" actId="403"/>
        <pc:sldMkLst>
          <pc:docMk/>
          <pc:sldMk cId="1150461157" sldId="592"/>
        </pc:sldMkLst>
        <pc:spChg chg="mod">
          <ac:chgData name="Pramod Naik" userId="ceb6df04-ef15-4d9b-a141-998a03559d75" providerId="ADAL" clId="{B172FB6F-AC09-4CCB-84B1-554DCE7625C3}" dt="2025-09-07T17:02:49.338" v="1167" actId="403"/>
          <ac:spMkLst>
            <pc:docMk/>
            <pc:sldMk cId="1150461157" sldId="592"/>
            <ac:spMk id="3" creationId="{C1A5084D-4D0D-F43F-A8A6-DAC67884BA31}"/>
          </ac:spMkLst>
        </pc:spChg>
      </pc:sldChg>
      <pc:sldChg chg="addSp delSp modSp del mod">
        <pc:chgData name="Pramod Naik" userId="ceb6df04-ef15-4d9b-a141-998a03559d75" providerId="ADAL" clId="{B172FB6F-AC09-4CCB-84B1-554DCE7625C3}" dt="2025-09-07T17:16:16.541" v="1258" actId="47"/>
        <pc:sldMkLst>
          <pc:docMk/>
          <pc:sldMk cId="1449546269" sldId="593"/>
        </pc:sldMkLst>
        <pc:spChg chg="mod">
          <ac:chgData name="Pramod Naik" userId="ceb6df04-ef15-4d9b-a141-998a03559d75" providerId="ADAL" clId="{B172FB6F-AC09-4CCB-84B1-554DCE7625C3}" dt="2025-09-07T17:06:05.006" v="1187" actId="21"/>
          <ac:spMkLst>
            <pc:docMk/>
            <pc:sldMk cId="1449546269" sldId="593"/>
            <ac:spMk id="3" creationId="{DD85A5FA-BACA-0809-CE13-F997E378991C}"/>
          </ac:spMkLst>
        </pc:spChg>
        <pc:spChg chg="add del">
          <ac:chgData name="Pramod Naik" userId="ceb6df04-ef15-4d9b-a141-998a03559d75" providerId="ADAL" clId="{B172FB6F-AC09-4CCB-84B1-554DCE7625C3}" dt="2025-09-07T17:05:57.818" v="1186" actId="22"/>
          <ac:spMkLst>
            <pc:docMk/>
            <pc:sldMk cId="1449546269" sldId="593"/>
            <ac:spMk id="4" creationId="{8423DA8F-C30E-0523-9B41-64BDE3F7D88E}"/>
          </ac:spMkLst>
        </pc:spChg>
        <pc:picChg chg="del">
          <ac:chgData name="Pramod Naik" userId="ceb6df04-ef15-4d9b-a141-998a03559d75" providerId="ADAL" clId="{B172FB6F-AC09-4CCB-84B1-554DCE7625C3}" dt="2025-09-07T17:05:56.218" v="1184" actId="478"/>
          <ac:picMkLst>
            <pc:docMk/>
            <pc:sldMk cId="1449546269" sldId="593"/>
            <ac:picMk id="5" creationId="{59108195-0815-DCF8-18F5-D6A265206753}"/>
          </ac:picMkLst>
        </pc:picChg>
      </pc:sldChg>
      <pc:sldChg chg="modSp mod">
        <pc:chgData name="Pramod Naik" userId="ceb6df04-ef15-4d9b-a141-998a03559d75" providerId="ADAL" clId="{B172FB6F-AC09-4CCB-84B1-554DCE7625C3}" dt="2025-09-07T17:06:28.602" v="1201" actId="403"/>
        <pc:sldMkLst>
          <pc:docMk/>
          <pc:sldMk cId="380147522" sldId="594"/>
        </pc:sldMkLst>
        <pc:spChg chg="mod">
          <ac:chgData name="Pramod Naik" userId="ceb6df04-ef15-4d9b-a141-998a03559d75" providerId="ADAL" clId="{B172FB6F-AC09-4CCB-84B1-554DCE7625C3}" dt="2025-09-07T17:06:28.602" v="1201" actId="403"/>
          <ac:spMkLst>
            <pc:docMk/>
            <pc:sldMk cId="380147522" sldId="594"/>
            <ac:spMk id="3" creationId="{4F9E8A47-D9D7-5EC3-AA4D-CA0813581C0C}"/>
          </ac:spMkLst>
        </pc:spChg>
      </pc:sldChg>
      <pc:sldChg chg="delSp modSp del mod">
        <pc:chgData name="Pramod Naik" userId="ceb6df04-ef15-4d9b-a141-998a03559d75" providerId="ADAL" clId="{B172FB6F-AC09-4CCB-84B1-554DCE7625C3}" dt="2025-09-07T17:11:11.331" v="1222" actId="47"/>
        <pc:sldMkLst>
          <pc:docMk/>
          <pc:sldMk cId="2090528124" sldId="595"/>
        </pc:sldMkLst>
        <pc:spChg chg="mod">
          <ac:chgData name="Pramod Naik" userId="ceb6df04-ef15-4d9b-a141-998a03559d75" providerId="ADAL" clId="{B172FB6F-AC09-4CCB-84B1-554DCE7625C3}" dt="2025-09-07T17:11:09.245" v="1221" actId="21"/>
          <ac:spMkLst>
            <pc:docMk/>
            <pc:sldMk cId="2090528124" sldId="595"/>
            <ac:spMk id="3" creationId="{B57B1B28-1E22-55D4-44B6-7513E8738ADC}"/>
          </ac:spMkLst>
        </pc:spChg>
        <pc:picChg chg="del">
          <ac:chgData name="Pramod Naik" userId="ceb6df04-ef15-4d9b-a141-998a03559d75" providerId="ADAL" clId="{B172FB6F-AC09-4CCB-84B1-554DCE7625C3}" dt="2025-09-07T17:10:28.840" v="1204" actId="478"/>
          <ac:picMkLst>
            <pc:docMk/>
            <pc:sldMk cId="2090528124" sldId="595"/>
            <ac:picMk id="5" creationId="{D45B30FA-451C-CD2F-1AB2-1C67C8E8FBA7}"/>
          </ac:picMkLst>
        </pc:picChg>
      </pc:sldChg>
      <pc:sldChg chg="del">
        <pc:chgData name="Pramod Naik" userId="ceb6df04-ef15-4d9b-a141-998a03559d75" providerId="ADAL" clId="{B172FB6F-AC09-4CCB-84B1-554DCE7625C3}" dt="2025-09-04T20:22:45.112" v="776" actId="47"/>
        <pc:sldMkLst>
          <pc:docMk/>
          <pc:sldMk cId="629812340" sldId="596"/>
        </pc:sldMkLst>
      </pc:sldChg>
      <pc:sldChg chg="addSp delSp modSp mod">
        <pc:chgData name="Pramod Naik" userId="ceb6df04-ef15-4d9b-a141-998a03559d75" providerId="ADAL" clId="{B172FB6F-AC09-4CCB-84B1-554DCE7625C3}" dt="2025-09-07T17:15:15.548" v="1249" actId="207"/>
        <pc:sldMkLst>
          <pc:docMk/>
          <pc:sldMk cId="2498076487" sldId="597"/>
        </pc:sldMkLst>
        <pc:spChg chg="add">
          <ac:chgData name="Pramod Naik" userId="ceb6df04-ef15-4d9b-a141-998a03559d75" providerId="ADAL" clId="{B172FB6F-AC09-4CCB-84B1-554DCE7625C3}" dt="2025-09-07T17:13:17.671" v="1232"/>
          <ac:spMkLst>
            <pc:docMk/>
            <pc:sldMk cId="2498076487" sldId="597"/>
            <ac:spMk id="2" creationId="{FE89A0FE-C86E-A4A3-846E-986CE7CA837B}"/>
          </ac:spMkLst>
        </pc:spChg>
        <pc:spChg chg="mod">
          <ac:chgData name="Pramod Naik" userId="ceb6df04-ef15-4d9b-a141-998a03559d75" providerId="ADAL" clId="{B172FB6F-AC09-4CCB-84B1-554DCE7625C3}" dt="2025-09-07T17:15:15.548" v="1249" actId="207"/>
          <ac:spMkLst>
            <pc:docMk/>
            <pc:sldMk cId="2498076487" sldId="597"/>
            <ac:spMk id="3" creationId="{4F601E27-0F42-8F7F-BE95-CAB531AFB4C9}"/>
          </ac:spMkLst>
        </pc:spChg>
        <pc:picChg chg="mod">
          <ac:chgData name="Pramod Naik" userId="ceb6df04-ef15-4d9b-a141-998a03559d75" providerId="ADAL" clId="{B172FB6F-AC09-4CCB-84B1-554DCE7625C3}" dt="2025-09-07T17:15:10.530" v="1247" actId="14100"/>
          <ac:picMkLst>
            <pc:docMk/>
            <pc:sldMk cId="2498076487" sldId="597"/>
            <ac:picMk id="5" creationId="{DF22BC62-0825-346B-FF91-F841C9C26EA6}"/>
          </ac:picMkLst>
        </pc:picChg>
        <pc:picChg chg="del">
          <ac:chgData name="Pramod Naik" userId="ceb6df04-ef15-4d9b-a141-998a03559d75" providerId="ADAL" clId="{B172FB6F-AC09-4CCB-84B1-554DCE7625C3}" dt="2025-09-07T17:14:30.030" v="1234" actId="478"/>
          <ac:picMkLst>
            <pc:docMk/>
            <pc:sldMk cId="2498076487" sldId="597"/>
            <ac:picMk id="7" creationId="{121EB9E8-D301-1940-7D2D-CC72D01D0C89}"/>
          </ac:picMkLst>
        </pc:picChg>
      </pc:sldChg>
      <pc:sldChg chg="del">
        <pc:chgData name="Pramod Naik" userId="ceb6df04-ef15-4d9b-a141-998a03559d75" providerId="ADAL" clId="{B172FB6F-AC09-4CCB-84B1-554DCE7625C3}" dt="2025-09-04T20:22:43.062" v="775" actId="47"/>
        <pc:sldMkLst>
          <pc:docMk/>
          <pc:sldMk cId="3607656029" sldId="598"/>
        </pc:sldMkLst>
      </pc:sldChg>
      <pc:sldChg chg="modSp mod">
        <pc:chgData name="Pramod Naik" userId="ceb6df04-ef15-4d9b-a141-998a03559d75" providerId="ADAL" clId="{B172FB6F-AC09-4CCB-84B1-554DCE7625C3}" dt="2025-09-07T17:11:52.129" v="1230" actId="403"/>
        <pc:sldMkLst>
          <pc:docMk/>
          <pc:sldMk cId="1486323332" sldId="607"/>
        </pc:sldMkLst>
        <pc:spChg chg="mod">
          <ac:chgData name="Pramod Naik" userId="ceb6df04-ef15-4d9b-a141-998a03559d75" providerId="ADAL" clId="{B172FB6F-AC09-4CCB-84B1-554DCE7625C3}" dt="2025-09-07T17:11:52.129" v="1230" actId="403"/>
          <ac:spMkLst>
            <pc:docMk/>
            <pc:sldMk cId="1486323332" sldId="607"/>
            <ac:spMk id="3" creationId="{36B7A295-4092-84AC-364D-D339533625A2}"/>
          </ac:spMkLst>
        </pc:spChg>
      </pc:sldChg>
      <pc:sldChg chg="del">
        <pc:chgData name="Pramod Naik" userId="ceb6df04-ef15-4d9b-a141-998a03559d75" providerId="ADAL" clId="{B172FB6F-AC09-4CCB-84B1-554DCE7625C3}" dt="2025-09-04T20:23:40.414" v="781" actId="47"/>
        <pc:sldMkLst>
          <pc:docMk/>
          <pc:sldMk cId="3578921914" sldId="613"/>
        </pc:sldMkLst>
      </pc:sldChg>
      <pc:sldChg chg="del">
        <pc:chgData name="Pramod Naik" userId="ceb6df04-ef15-4d9b-a141-998a03559d75" providerId="ADAL" clId="{B172FB6F-AC09-4CCB-84B1-554DCE7625C3}" dt="2025-09-04T20:23:40.980" v="782" actId="47"/>
        <pc:sldMkLst>
          <pc:docMk/>
          <pc:sldMk cId="1662165165" sldId="614"/>
        </pc:sldMkLst>
      </pc:sldChg>
      <pc:sldChg chg="del">
        <pc:chgData name="Pramod Naik" userId="ceb6df04-ef15-4d9b-a141-998a03559d75" providerId="ADAL" clId="{B172FB6F-AC09-4CCB-84B1-554DCE7625C3}" dt="2025-09-04T20:23:41.686" v="783" actId="47"/>
        <pc:sldMkLst>
          <pc:docMk/>
          <pc:sldMk cId="2126364131" sldId="615"/>
        </pc:sldMkLst>
      </pc:sldChg>
      <pc:sldChg chg="del">
        <pc:chgData name="Pramod Naik" userId="ceb6df04-ef15-4d9b-a141-998a03559d75" providerId="ADAL" clId="{B172FB6F-AC09-4CCB-84B1-554DCE7625C3}" dt="2025-09-04T20:23:42.744" v="785" actId="47"/>
        <pc:sldMkLst>
          <pc:docMk/>
          <pc:sldMk cId="3805982371" sldId="616"/>
        </pc:sldMkLst>
      </pc:sldChg>
      <pc:sldChg chg="del">
        <pc:chgData name="Pramod Naik" userId="ceb6df04-ef15-4d9b-a141-998a03559d75" providerId="ADAL" clId="{B172FB6F-AC09-4CCB-84B1-554DCE7625C3}" dt="2025-09-04T20:23:43.441" v="786" actId="47"/>
        <pc:sldMkLst>
          <pc:docMk/>
          <pc:sldMk cId="471735207" sldId="617"/>
        </pc:sldMkLst>
      </pc:sldChg>
      <pc:sldChg chg="del">
        <pc:chgData name="Pramod Naik" userId="ceb6df04-ef15-4d9b-a141-998a03559d75" providerId="ADAL" clId="{B172FB6F-AC09-4CCB-84B1-554DCE7625C3}" dt="2025-09-04T20:23:42.290" v="784" actId="47"/>
        <pc:sldMkLst>
          <pc:docMk/>
          <pc:sldMk cId="2034786532" sldId="618"/>
        </pc:sldMkLst>
      </pc:sldChg>
      <pc:sldChg chg="addSp delSp modSp add mod ord setBg">
        <pc:chgData name="Pramod Naik" userId="ceb6df04-ef15-4d9b-a141-998a03559d75" providerId="ADAL" clId="{B172FB6F-AC09-4CCB-84B1-554DCE7625C3}" dt="2025-09-05T07:30:27.611" v="899" actId="1076"/>
        <pc:sldMkLst>
          <pc:docMk/>
          <pc:sldMk cId="4288379658" sldId="713"/>
        </pc:sldMkLst>
        <pc:spChg chg="add del mod">
          <ac:chgData name="Pramod Naik" userId="ceb6df04-ef15-4d9b-a141-998a03559d75" providerId="ADAL" clId="{B172FB6F-AC09-4CCB-84B1-554DCE7625C3}" dt="2025-09-04T19:40:44.692" v="671" actId="2711"/>
          <ac:spMkLst>
            <pc:docMk/>
            <pc:sldMk cId="4288379658" sldId="713"/>
            <ac:spMk id="3" creationId="{D882DA93-1AC0-77EA-F5CD-3BECB4007189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0" creationId="{BB4ECDFC-8958-4B83-B01F-58AEFB867BAF}"/>
          </ac:spMkLst>
        </pc:spChg>
        <pc:spChg chg="add">
          <ac:chgData name="Pramod Naik" userId="ceb6df04-ef15-4d9b-a141-998a03559d75" providerId="ADAL" clId="{B172FB6F-AC09-4CCB-84B1-554DCE7625C3}" dt="2025-09-03T21:28:21.183" v="141" actId="26606"/>
          <ac:spMkLst>
            <pc:docMk/>
            <pc:sldMk cId="4288379658" sldId="713"/>
            <ac:spMk id="12" creationId="{C1D68778-F94A-4C5B-9118-3B992BB975DD}"/>
          </ac:spMkLst>
        </pc:spChg>
        <pc:spChg chg="mod">
          <ac:chgData name="Pramod Naik" userId="ceb6df04-ef15-4d9b-a141-998a03559d75" providerId="ADAL" clId="{B172FB6F-AC09-4CCB-84B1-554DCE7625C3}" dt="2025-09-04T05:32:59.490" v="309" actId="403"/>
          <ac:spMkLst>
            <pc:docMk/>
            <pc:sldMk cId="4288379658" sldId="713"/>
            <ac:spMk id="13" creationId="{D88F1250-DFE8-8357-9F7B-1CDD086A873F}"/>
          </ac:spMkLst>
        </pc:spChg>
        <pc:spChg chg="mod">
          <ac:chgData name="Pramod Naik" userId="ceb6df04-ef15-4d9b-a141-998a03559d75" providerId="ADAL" clId="{B172FB6F-AC09-4CCB-84B1-554DCE7625C3}" dt="2025-09-04T05:33:14.717" v="327" actId="1035"/>
          <ac:spMkLst>
            <pc:docMk/>
            <pc:sldMk cId="4288379658" sldId="713"/>
            <ac:spMk id="21" creationId="{99D6048A-2DC0-62FF-6895-B3EC271B32F2}"/>
          </ac:spMkLst>
        </pc:spChg>
        <pc:spChg chg="mod">
          <ac:chgData name="Pramod Naik" userId="ceb6df04-ef15-4d9b-a141-998a03559d75" providerId="ADAL" clId="{B172FB6F-AC09-4CCB-84B1-554DCE7625C3}" dt="2025-09-05T07:30:27.611" v="899" actId="1076"/>
          <ac:spMkLst>
            <pc:docMk/>
            <pc:sldMk cId="4288379658" sldId="713"/>
            <ac:spMk id="23" creationId="{AF980FB0-C79C-4F33-B071-E488203E9050}"/>
          </ac:spMkLst>
        </pc:spChg>
        <pc:spChg chg="add mod">
          <ac:chgData name="Pramod Naik" userId="ceb6df04-ef15-4d9b-a141-998a03559d75" providerId="ADAL" clId="{B172FB6F-AC09-4CCB-84B1-554DCE7625C3}" dt="2025-09-04T19:41:29.444" v="688" actId="1076"/>
          <ac:spMkLst>
            <pc:docMk/>
            <pc:sldMk cId="4288379658" sldId="713"/>
            <ac:spMk id="32" creationId="{80FCBFE3-95DD-2A0D-4F4C-C77D001BBB0D}"/>
          </ac:spMkLst>
        </pc:spChg>
        <pc:grpChg chg="add mod">
          <ac:chgData name="Pramod Naik" userId="ceb6df04-ef15-4d9b-a141-998a03559d75" providerId="ADAL" clId="{B172FB6F-AC09-4CCB-84B1-554DCE7625C3}" dt="2025-09-04T05:31:03.089" v="254" actId="14100"/>
          <ac:grpSpMkLst>
            <pc:docMk/>
            <pc:sldMk cId="4288379658" sldId="713"/>
            <ac:grpSpMk id="7" creationId="{5E701F54-008B-AF2B-FD62-2EA50DAD21F8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8" creationId="{608A0F47-6820-7A08-6B58-39E425F169A4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9" creationId="{1A001D6E-030B-0BE6-4C8B-91170B9DB1ED}"/>
          </ac:grpSpMkLst>
        </pc:grpChg>
        <pc:grpChg chg="mod">
          <ac:chgData name="Pramod Naik" userId="ceb6df04-ef15-4d9b-a141-998a03559d75" providerId="ADAL" clId="{B172FB6F-AC09-4CCB-84B1-554DCE7625C3}" dt="2025-09-04T05:29:26.379" v="204"/>
          <ac:grpSpMkLst>
            <pc:docMk/>
            <pc:sldMk cId="4288379658" sldId="713"/>
            <ac:grpSpMk id="11" creationId="{7B56562C-6B5D-9999-2C69-226157883591}"/>
          </ac:grpSpMkLst>
        </pc:grpChg>
        <pc:grpChg chg="add">
          <ac:chgData name="Pramod Naik" userId="ceb6df04-ef15-4d9b-a141-998a03559d75" providerId="ADAL" clId="{B172FB6F-AC09-4CCB-84B1-554DCE7625C3}" dt="2025-09-03T21:28:21.183" v="141" actId="26606"/>
          <ac:grpSpMkLst>
            <pc:docMk/>
            <pc:sldMk cId="4288379658" sldId="713"/>
            <ac:grpSpMk id="14" creationId="{B29252B9-8F48-4CC0-A640-09C8A8C24E31}"/>
          </ac:grpSpMkLst>
        </pc:grpChg>
        <pc:picChg chg="add mod">
          <ac:chgData name="Pramod Naik" userId="ceb6df04-ef15-4d9b-a141-998a03559d75" providerId="ADAL" clId="{B172FB6F-AC09-4CCB-84B1-554DCE7625C3}" dt="2025-09-04T19:41:09.619" v="672" actId="1076"/>
          <ac:picMkLst>
            <pc:docMk/>
            <pc:sldMk cId="4288379658" sldId="713"/>
            <ac:picMk id="6" creationId="{DB49C1AB-CF3C-40B4-021E-168B843CD91F}"/>
          </ac:picMkLst>
        </pc:picChg>
        <pc:picChg chg="mod">
          <ac:chgData name="Pramod Naik" userId="ceb6df04-ef15-4d9b-a141-998a03559d75" providerId="ADAL" clId="{B172FB6F-AC09-4CCB-84B1-554DCE7625C3}" dt="2025-09-04T05:29:26.379" v="204"/>
          <ac:picMkLst>
            <pc:docMk/>
            <pc:sldMk cId="4288379658" sldId="713"/>
            <ac:picMk id="20" creationId="{CCFF2CB1-27D2-9978-371A-2220A6AE6DC7}"/>
          </ac:picMkLst>
        </pc:picChg>
        <pc:picChg chg="mod">
          <ac:chgData name="Pramod Naik" userId="ceb6df04-ef15-4d9b-a141-998a03559d75" providerId="ADAL" clId="{B172FB6F-AC09-4CCB-84B1-554DCE7625C3}" dt="2025-09-04T05:33:21.006" v="330" actId="1036"/>
          <ac:picMkLst>
            <pc:docMk/>
            <pc:sldMk cId="4288379658" sldId="713"/>
            <ac:picMk id="22" creationId="{2122452C-959A-8CD5-AA48-DCA5D35A498F}"/>
          </ac:picMkLst>
        </pc:picChg>
        <pc:picChg chg="mod">
          <ac:chgData name="Pramod Naik" userId="ceb6df04-ef15-4d9b-a141-998a03559d75" providerId="ADAL" clId="{B172FB6F-AC09-4CCB-84B1-554DCE7625C3}" dt="2025-09-04T05:31:27.670" v="274" actId="1076"/>
          <ac:picMkLst>
            <pc:docMk/>
            <pc:sldMk cId="4288379658" sldId="713"/>
            <ac:picMk id="24" creationId="{34E3F08E-E15A-2800-E560-34E48D8754E0}"/>
          </ac:picMkLst>
        </pc:picChg>
      </pc:sldChg>
      <pc:sldChg chg="modSp add mod">
        <pc:chgData name="Pramod Naik" userId="ceb6df04-ef15-4d9b-a141-998a03559d75" providerId="ADAL" clId="{B172FB6F-AC09-4CCB-84B1-554DCE7625C3}" dt="2025-09-04T20:00:14.049" v="694" actId="27636"/>
        <pc:sldMkLst>
          <pc:docMk/>
          <pc:sldMk cId="1515511944" sldId="714"/>
        </pc:sldMkLst>
        <pc:spChg chg="mod">
          <ac:chgData name="Pramod Naik" userId="ceb6df04-ef15-4d9b-a141-998a03559d75" providerId="ADAL" clId="{B172FB6F-AC09-4CCB-84B1-554DCE7625C3}" dt="2025-09-04T20:00:14.049" v="694" actId="27636"/>
          <ac:spMkLst>
            <pc:docMk/>
            <pc:sldMk cId="1515511944" sldId="714"/>
            <ac:spMk id="3" creationId="{1B1D319B-CFD4-2D42-10B2-69B57964E156}"/>
          </ac:spMkLst>
        </pc:spChg>
      </pc:sldChg>
      <pc:sldChg chg="addSp delSp modSp new add del mod setBg">
        <pc:chgData name="Pramod Naik" userId="ceb6df04-ef15-4d9b-a141-998a03559d75" providerId="ADAL" clId="{B172FB6F-AC09-4CCB-84B1-554DCE7625C3}" dt="2025-09-04T05:47:05.584" v="669" actId="47"/>
        <pc:sldMkLst>
          <pc:docMk/>
          <pc:sldMk cId="1859650682" sldId="714"/>
        </pc:sldMkLst>
      </pc:sldChg>
      <pc:sldChg chg="modSp add mod">
        <pc:chgData name="Pramod Naik" userId="ceb6df04-ef15-4d9b-a141-998a03559d75" providerId="ADAL" clId="{B172FB6F-AC09-4CCB-84B1-554DCE7625C3}" dt="2025-09-04T20:00:42.533" v="720" actId="20577"/>
        <pc:sldMkLst>
          <pc:docMk/>
          <pc:sldMk cId="2444745495" sldId="715"/>
        </pc:sldMkLst>
        <pc:spChg chg="mod">
          <ac:chgData name="Pramod Naik" userId="ceb6df04-ef15-4d9b-a141-998a03559d75" providerId="ADAL" clId="{B172FB6F-AC09-4CCB-84B1-554DCE7625C3}" dt="2025-09-04T20:00:42.533" v="720" actId="20577"/>
          <ac:spMkLst>
            <pc:docMk/>
            <pc:sldMk cId="2444745495" sldId="715"/>
            <ac:spMk id="3" creationId="{2A1DDF6C-1EB7-C169-F92F-99017CF78730}"/>
          </ac:spMkLst>
        </pc:spChg>
      </pc:sldChg>
      <pc:sldChg chg="add">
        <pc:chgData name="Pramod Naik" userId="ceb6df04-ef15-4d9b-a141-998a03559d75" providerId="ADAL" clId="{B172FB6F-AC09-4CCB-84B1-554DCE7625C3}" dt="2025-09-04T19:59:44.365" v="691"/>
        <pc:sldMkLst>
          <pc:docMk/>
          <pc:sldMk cId="3876045557" sldId="716"/>
        </pc:sldMkLst>
      </pc:sldChg>
      <pc:sldChg chg="modSp add mod">
        <pc:chgData name="Pramod Naik" userId="ceb6df04-ef15-4d9b-a141-998a03559d75" providerId="ADAL" clId="{B172FB6F-AC09-4CCB-84B1-554DCE7625C3}" dt="2025-09-04T20:04:57.234" v="723" actId="1076"/>
        <pc:sldMkLst>
          <pc:docMk/>
          <pc:sldMk cId="3904834290" sldId="717"/>
        </pc:sldMkLst>
        <pc:spChg chg="mod">
          <ac:chgData name="Pramod Naik" userId="ceb6df04-ef15-4d9b-a141-998a03559d75" providerId="ADAL" clId="{B172FB6F-AC09-4CCB-84B1-554DCE7625C3}" dt="2025-09-04T20:04:54.358" v="722" actId="27636"/>
          <ac:spMkLst>
            <pc:docMk/>
            <pc:sldMk cId="3904834290" sldId="717"/>
            <ac:spMk id="3" creationId="{73658FBB-D358-08B9-740D-AA934C6B1693}"/>
          </ac:spMkLst>
        </pc:spChg>
        <pc:picChg chg="mod">
          <ac:chgData name="Pramod Naik" userId="ceb6df04-ef15-4d9b-a141-998a03559d75" providerId="ADAL" clId="{B172FB6F-AC09-4CCB-84B1-554DCE7625C3}" dt="2025-09-04T20:04:57.234" v="723" actId="1076"/>
          <ac:picMkLst>
            <pc:docMk/>
            <pc:sldMk cId="3904834290" sldId="717"/>
            <ac:picMk id="4" creationId="{C69D955E-57BE-615C-93E6-AD8BE08D5E13}"/>
          </ac:picMkLst>
        </pc:picChg>
      </pc:sldChg>
      <pc:sldChg chg="addSp delSp modSp add mod setBg delDesignElem">
        <pc:chgData name="Pramod Naik" userId="ceb6df04-ef15-4d9b-a141-998a03559d75" providerId="ADAL" clId="{B172FB6F-AC09-4CCB-84B1-554DCE7625C3}" dt="2025-09-06T12:42:34.726" v="1010" actId="2711"/>
        <pc:sldMkLst>
          <pc:docMk/>
          <pc:sldMk cId="1120564175" sldId="718"/>
        </pc:sldMkLst>
        <pc:spChg chg="mod">
          <ac:chgData name="Pramod Naik" userId="ceb6df04-ef15-4d9b-a141-998a03559d75" providerId="ADAL" clId="{B172FB6F-AC09-4CCB-84B1-554DCE7625C3}" dt="2025-09-06T12:42:34.726" v="1010" actId="2711"/>
          <ac:spMkLst>
            <pc:docMk/>
            <pc:sldMk cId="1120564175" sldId="718"/>
            <ac:spMk id="3" creationId="{4FE8BF72-6528-1BD1-B4E1-48A2A64DA40E}"/>
          </ac:spMkLst>
        </pc:spChg>
        <pc:spChg chg="del">
          <ac:chgData name="Pramod Naik" userId="ceb6df04-ef15-4d9b-a141-998a03559d75" providerId="ADAL" clId="{B172FB6F-AC09-4CCB-84B1-554DCE7625C3}" dt="2025-09-06T12:39:22.352" v="901"/>
          <ac:spMkLst>
            <pc:docMk/>
            <pc:sldMk cId="1120564175" sldId="718"/>
            <ac:spMk id="10" creationId="{B9B7F937-1090-9FDC-0B34-D029CC4BBE8E}"/>
          </ac:spMkLst>
        </pc:spChg>
        <pc:spChg chg="del">
          <ac:chgData name="Pramod Naik" userId="ceb6df04-ef15-4d9b-a141-998a03559d75" providerId="ADAL" clId="{B172FB6F-AC09-4CCB-84B1-554DCE7625C3}" dt="2025-09-06T12:39:22.352" v="901"/>
          <ac:spMkLst>
            <pc:docMk/>
            <pc:sldMk cId="1120564175" sldId="718"/>
            <ac:spMk id="12" creationId="{5AF60F8B-6B22-6B85-69EB-E1DCDC1E942F}"/>
          </ac:spMkLst>
        </pc:spChg>
        <pc:spChg chg="mod">
          <ac:chgData name="Pramod Naik" userId="ceb6df04-ef15-4d9b-a141-998a03559d75" providerId="ADAL" clId="{B172FB6F-AC09-4CCB-84B1-554DCE7625C3}" dt="2025-09-06T12:40:31.382" v="923" actId="1076"/>
          <ac:spMkLst>
            <pc:docMk/>
            <pc:sldMk cId="1120564175" sldId="718"/>
            <ac:spMk id="23" creationId="{7620F6B1-CFFD-7ADD-42EF-B28A1D33E284}"/>
          </ac:spMkLst>
        </pc:spChg>
        <pc:spChg chg="mod">
          <ac:chgData name="Pramod Naik" userId="ceb6df04-ef15-4d9b-a141-998a03559d75" providerId="ADAL" clId="{B172FB6F-AC09-4CCB-84B1-554DCE7625C3}" dt="2025-09-06T12:42:24.892" v="1007" actId="164"/>
          <ac:spMkLst>
            <pc:docMk/>
            <pc:sldMk cId="1120564175" sldId="718"/>
            <ac:spMk id="32" creationId="{9A96C688-670B-A352-A186-6F71CFDC6EFE}"/>
          </ac:spMkLst>
        </pc:spChg>
        <pc:grpChg chg="add mod">
          <ac:chgData name="Pramod Naik" userId="ceb6df04-ef15-4d9b-a141-998a03559d75" providerId="ADAL" clId="{B172FB6F-AC09-4CCB-84B1-554DCE7625C3}" dt="2025-09-06T12:42:24.892" v="1007" actId="164"/>
          <ac:grpSpMkLst>
            <pc:docMk/>
            <pc:sldMk cId="1120564175" sldId="718"/>
            <ac:grpSpMk id="2" creationId="{6602693D-4367-7655-FDF6-A3F75DA7C0A0}"/>
          </ac:grpSpMkLst>
        </pc:grpChg>
        <pc:grpChg chg="del">
          <ac:chgData name="Pramod Naik" userId="ceb6df04-ef15-4d9b-a141-998a03559d75" providerId="ADAL" clId="{B172FB6F-AC09-4CCB-84B1-554DCE7625C3}" dt="2025-09-06T12:39:22.352" v="901"/>
          <ac:grpSpMkLst>
            <pc:docMk/>
            <pc:sldMk cId="1120564175" sldId="718"/>
            <ac:grpSpMk id="14" creationId="{F1484A70-FC9B-1F59-56B3-80060A3D7755}"/>
          </ac:grpSpMkLst>
        </pc:grpChg>
        <pc:picChg chg="mod">
          <ac:chgData name="Pramod Naik" userId="ceb6df04-ef15-4d9b-a141-998a03559d75" providerId="ADAL" clId="{B172FB6F-AC09-4CCB-84B1-554DCE7625C3}" dt="2025-09-06T12:42:24.892" v="1007" actId="164"/>
          <ac:picMkLst>
            <pc:docMk/>
            <pc:sldMk cId="1120564175" sldId="718"/>
            <ac:picMk id="6" creationId="{E06381BD-BD87-9368-6EED-510A02110BC8}"/>
          </ac:picMkLst>
        </pc:picChg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45687004" sldId="71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255473996" sldId="72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35408633" sldId="72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105178543" sldId="72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6344362" sldId="723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77077370" sldId="72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16925945" sldId="72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488177024" sldId="72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840664517" sldId="72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1517142980" sldId="728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5803465" sldId="729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016495241" sldId="730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506221978" sldId="731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4037440209" sldId="732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595255247" sldId="733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343217169" sldId="734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3441647237" sldId="735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2054142875" sldId="736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779234252" sldId="737"/>
        </pc:sldMkLst>
      </pc:sldChg>
      <pc:sldChg chg="add">
        <pc:chgData name="Pramod Naik" userId="ceb6df04-ef15-4d9b-a141-998a03559d75" providerId="ADAL" clId="{B172FB6F-AC09-4CCB-84B1-554DCE7625C3}" dt="2025-09-07T16:31:54.258" v="1045"/>
        <pc:sldMkLst>
          <pc:docMk/>
          <pc:sldMk cId="911421616" sldId="73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873610076" sldId="73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64582875" sldId="74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613838305" sldId="741"/>
        </pc:sldMkLst>
      </pc:sldChg>
      <pc:sldChg chg="add">
        <pc:chgData name="Pramod Naik" userId="ceb6df04-ef15-4d9b-a141-998a03559d75" providerId="ADAL" clId="{B172FB6F-AC09-4CCB-84B1-554DCE7625C3}" dt="2025-09-07T16:33:09.506" v="1046"/>
        <pc:sldMkLst>
          <pc:docMk/>
          <pc:sldMk cId="2824978523" sldId="743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98421307" sldId="74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061163344" sldId="745"/>
        </pc:sldMkLst>
      </pc:sldChg>
      <pc:sldChg chg="modSp add mod">
        <pc:chgData name="Pramod Naik" userId="ceb6df04-ef15-4d9b-a141-998a03559d75" providerId="ADAL" clId="{B172FB6F-AC09-4CCB-84B1-554DCE7625C3}" dt="2025-09-07T16:39:11.806" v="1116" actId="1076"/>
        <pc:sldMkLst>
          <pc:docMk/>
          <pc:sldMk cId="969833761" sldId="746"/>
        </pc:sldMkLst>
        <pc:spChg chg="mod">
          <ac:chgData name="Pramod Naik" userId="ceb6df04-ef15-4d9b-a141-998a03559d75" providerId="ADAL" clId="{B172FB6F-AC09-4CCB-84B1-554DCE7625C3}" dt="2025-09-07T16:39:11.806" v="1116" actId="1076"/>
          <ac:spMkLst>
            <pc:docMk/>
            <pc:sldMk cId="969833761" sldId="746"/>
            <ac:spMk id="3" creationId="{76FC629E-8326-DCE4-A703-9B034E144345}"/>
          </ac:spMkLst>
        </pc:spChg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38012511" sldId="747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254545723" sldId="74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294012538" sldId="74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401740262" sldId="75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532321747" sldId="751"/>
        </pc:sldMkLst>
      </pc:sldChg>
      <pc:sldChg chg="add del">
        <pc:chgData name="Pramod Naik" userId="ceb6df04-ef15-4d9b-a141-998a03559d75" providerId="ADAL" clId="{B172FB6F-AC09-4CCB-84B1-554DCE7625C3}" dt="2025-09-07T16:40:30.136" v="1117" actId="47"/>
        <pc:sldMkLst>
          <pc:docMk/>
          <pc:sldMk cId="2931087881" sldId="752"/>
        </pc:sldMkLst>
      </pc:sldChg>
      <pc:sldChg chg="add del">
        <pc:chgData name="Pramod Naik" userId="ceb6df04-ef15-4d9b-a141-998a03559d75" providerId="ADAL" clId="{B172FB6F-AC09-4CCB-84B1-554DCE7625C3}" dt="2025-09-07T16:40:31.558" v="1118" actId="47"/>
        <pc:sldMkLst>
          <pc:docMk/>
          <pc:sldMk cId="3063187501" sldId="753"/>
        </pc:sldMkLst>
      </pc:sldChg>
      <pc:sldChg chg="add del">
        <pc:chgData name="Pramod Naik" userId="ceb6df04-ef15-4d9b-a141-998a03559d75" providerId="ADAL" clId="{B172FB6F-AC09-4CCB-84B1-554DCE7625C3}" dt="2025-09-07T16:40:33.517" v="1119" actId="47"/>
        <pc:sldMkLst>
          <pc:docMk/>
          <pc:sldMk cId="15315035" sldId="754"/>
        </pc:sldMkLst>
      </pc:sldChg>
      <pc:sldChg chg="add del">
        <pc:chgData name="Pramod Naik" userId="ceb6df04-ef15-4d9b-a141-998a03559d75" providerId="ADAL" clId="{B172FB6F-AC09-4CCB-84B1-554DCE7625C3}" dt="2025-09-07T16:40:35.212" v="1120" actId="47"/>
        <pc:sldMkLst>
          <pc:docMk/>
          <pc:sldMk cId="3064080877" sldId="755"/>
        </pc:sldMkLst>
      </pc:sldChg>
      <pc:sldChg chg="addSp modSp add mod">
        <pc:chgData name="Pramod Naik" userId="ceb6df04-ef15-4d9b-a141-998a03559d75" providerId="ADAL" clId="{B172FB6F-AC09-4CCB-84B1-554DCE7625C3}" dt="2025-09-07T16:42:21.454" v="1139" actId="1076"/>
        <pc:sldMkLst>
          <pc:docMk/>
          <pc:sldMk cId="56175054" sldId="756"/>
        </pc:sldMkLst>
        <pc:spChg chg="add mod">
          <ac:chgData name="Pramod Naik" userId="ceb6df04-ef15-4d9b-a141-998a03559d75" providerId="ADAL" clId="{B172FB6F-AC09-4CCB-84B1-554DCE7625C3}" dt="2025-09-07T16:42:21.454" v="1139" actId="1076"/>
          <ac:spMkLst>
            <pc:docMk/>
            <pc:sldMk cId="56175054" sldId="756"/>
            <ac:spMk id="4" creationId="{DDEF2B83-6845-43A9-9540-C23B6C5218B4}"/>
          </ac:spMkLst>
        </pc:spChg>
        <pc:graphicFrameChg chg="mod modGraphic">
          <ac:chgData name="Pramod Naik" userId="ceb6df04-ef15-4d9b-a141-998a03559d75" providerId="ADAL" clId="{B172FB6F-AC09-4CCB-84B1-554DCE7625C3}" dt="2025-09-07T16:42:14.658" v="1137" actId="403"/>
          <ac:graphicFrameMkLst>
            <pc:docMk/>
            <pc:sldMk cId="56175054" sldId="756"/>
            <ac:graphicFrameMk id="2" creationId="{D75863E9-A106-22C1-2AAC-419A1947F4B1}"/>
          </ac:graphicFrameMkLst>
        </pc:graphicFrameChg>
      </pc:sldChg>
      <pc:sldChg chg="modSp add mod">
        <pc:chgData name="Pramod Naik" userId="ceb6df04-ef15-4d9b-a141-998a03559d75" providerId="ADAL" clId="{B172FB6F-AC09-4CCB-84B1-554DCE7625C3}" dt="2025-09-07T16:38:19.882" v="1109" actId="122"/>
        <pc:sldMkLst>
          <pc:docMk/>
          <pc:sldMk cId="1403320306" sldId="757"/>
        </pc:sldMkLst>
        <pc:spChg chg="mod">
          <ac:chgData name="Pramod Naik" userId="ceb6df04-ef15-4d9b-a141-998a03559d75" providerId="ADAL" clId="{B172FB6F-AC09-4CCB-84B1-554DCE7625C3}" dt="2025-09-07T16:38:19.882" v="1109" actId="122"/>
          <ac:spMkLst>
            <pc:docMk/>
            <pc:sldMk cId="1403320306" sldId="757"/>
            <ac:spMk id="3" creationId="{1F780352-CE20-5176-BB7A-8D27A01C6114}"/>
          </ac:spMkLst>
        </pc:spChg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563491195" sldId="758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6842210" sldId="759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475952986" sldId="760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794013916" sldId="761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658203063" sldId="762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27031420" sldId="763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2787287611" sldId="764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1481035038" sldId="765"/>
        </pc:sldMkLst>
      </pc:sldChg>
      <pc:sldChg chg="add">
        <pc:chgData name="Pramod Naik" userId="ceb6df04-ef15-4d9b-a141-998a03559d75" providerId="ADAL" clId="{B172FB6F-AC09-4CCB-84B1-554DCE7625C3}" dt="2025-09-07T16:35:58.786" v="1088"/>
        <pc:sldMkLst>
          <pc:docMk/>
          <pc:sldMk cId="3487086007" sldId="766"/>
        </pc:sldMkLst>
      </pc:sldChg>
      <pc:sldChg chg="new del">
        <pc:chgData name="Pramod Naik" userId="ceb6df04-ef15-4d9b-a141-998a03559d75" providerId="ADAL" clId="{B172FB6F-AC09-4CCB-84B1-554DCE7625C3}" dt="2025-09-07T17:00:17.141" v="1141" actId="47"/>
        <pc:sldMkLst>
          <pc:docMk/>
          <pc:sldMk cId="2641340996" sldId="767"/>
        </pc:sldMkLst>
      </pc:sldChg>
      <pc:sldChg chg="modSp add mod ord">
        <pc:chgData name="Pramod Naik" userId="ceb6df04-ef15-4d9b-a141-998a03559d75" providerId="ADAL" clId="{B172FB6F-AC09-4CCB-84B1-554DCE7625C3}" dt="2025-09-07T17:00:33.916" v="1153" actId="12"/>
        <pc:sldMkLst>
          <pc:docMk/>
          <pc:sldMk cId="3073351458" sldId="768"/>
        </pc:sldMkLst>
        <pc:spChg chg="mod">
          <ac:chgData name="Pramod Naik" userId="ceb6df04-ef15-4d9b-a141-998a03559d75" providerId="ADAL" clId="{B172FB6F-AC09-4CCB-84B1-554DCE7625C3}" dt="2025-09-07T17:00:33.916" v="1153" actId="12"/>
          <ac:spMkLst>
            <pc:docMk/>
            <pc:sldMk cId="3073351458" sldId="768"/>
            <ac:spMk id="3" creationId="{6F161226-A593-050A-B8CC-3A5AA392E04A}"/>
          </ac:spMkLst>
        </pc:spChg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4261631309" sldId="769"/>
        </pc:sldMkLst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1993630240" sldId="770"/>
        </pc:sldMkLst>
      </pc:sldChg>
      <pc:sldChg chg="add">
        <pc:chgData name="Pramod Naik" userId="ceb6df04-ef15-4d9b-a141-998a03559d75" providerId="ADAL" clId="{B172FB6F-AC09-4CCB-84B1-554DCE7625C3}" dt="2025-09-07T17:00:13.497" v="1140"/>
        <pc:sldMkLst>
          <pc:docMk/>
          <pc:sldMk cId="1344225657" sldId="771"/>
        </pc:sldMkLst>
      </pc:sldChg>
      <pc:sldChg chg="modSp add mod">
        <pc:chgData name="Pramod Naik" userId="ceb6df04-ef15-4d9b-a141-998a03559d75" providerId="ADAL" clId="{B172FB6F-AC09-4CCB-84B1-554DCE7625C3}" dt="2025-09-07T17:02:05.418" v="1158" actId="403"/>
        <pc:sldMkLst>
          <pc:docMk/>
          <pc:sldMk cId="1471850039" sldId="772"/>
        </pc:sldMkLst>
        <pc:spChg chg="mod">
          <ac:chgData name="Pramod Naik" userId="ceb6df04-ef15-4d9b-a141-998a03559d75" providerId="ADAL" clId="{B172FB6F-AC09-4CCB-84B1-554DCE7625C3}" dt="2025-09-07T17:02:05.418" v="1158" actId="403"/>
          <ac:spMkLst>
            <pc:docMk/>
            <pc:sldMk cId="1471850039" sldId="772"/>
            <ac:spMk id="3" creationId="{F2206C1E-260C-546F-0A5D-2C7B76A8FB20}"/>
          </ac:spMkLst>
        </pc:spChg>
      </pc:sldChg>
      <pc:sldChg chg="modSp add mod">
        <pc:chgData name="Pramod Naik" userId="ceb6df04-ef15-4d9b-a141-998a03559d75" providerId="ADAL" clId="{B172FB6F-AC09-4CCB-84B1-554DCE7625C3}" dt="2025-09-07T17:02:02.660" v="1157" actId="1076"/>
        <pc:sldMkLst>
          <pc:docMk/>
          <pc:sldMk cId="3541898264" sldId="773"/>
        </pc:sldMkLst>
        <pc:spChg chg="mod">
          <ac:chgData name="Pramod Naik" userId="ceb6df04-ef15-4d9b-a141-998a03559d75" providerId="ADAL" clId="{B172FB6F-AC09-4CCB-84B1-554DCE7625C3}" dt="2025-09-07T17:02:00.307" v="1156" actId="27636"/>
          <ac:spMkLst>
            <pc:docMk/>
            <pc:sldMk cId="3541898264" sldId="773"/>
            <ac:spMk id="3" creationId="{2CECFAE7-443F-D9CB-693D-3C239FAC58B7}"/>
          </ac:spMkLst>
        </pc:spChg>
        <pc:picChg chg="mod">
          <ac:chgData name="Pramod Naik" userId="ceb6df04-ef15-4d9b-a141-998a03559d75" providerId="ADAL" clId="{B172FB6F-AC09-4CCB-84B1-554DCE7625C3}" dt="2025-09-07T17:02:02.660" v="1157" actId="1076"/>
          <ac:picMkLst>
            <pc:docMk/>
            <pc:sldMk cId="3541898264" sldId="773"/>
            <ac:picMk id="4" creationId="{05464954-A329-D715-C465-E12C330776BE}"/>
          </ac:picMkLst>
        </pc:picChg>
      </pc:sldChg>
      <pc:sldChg chg="modSp add mod">
        <pc:chgData name="Pramod Naik" userId="ceb6df04-ef15-4d9b-a141-998a03559d75" providerId="ADAL" clId="{B172FB6F-AC09-4CCB-84B1-554DCE7625C3}" dt="2025-09-07T17:02:13.698" v="1162" actId="20577"/>
        <pc:sldMkLst>
          <pc:docMk/>
          <pc:sldMk cId="1094894465" sldId="774"/>
        </pc:sldMkLst>
        <pc:spChg chg="mod">
          <ac:chgData name="Pramod Naik" userId="ceb6df04-ef15-4d9b-a141-998a03559d75" providerId="ADAL" clId="{B172FB6F-AC09-4CCB-84B1-554DCE7625C3}" dt="2025-09-07T17:02:13.698" v="1162" actId="20577"/>
          <ac:spMkLst>
            <pc:docMk/>
            <pc:sldMk cId="1094894465" sldId="774"/>
            <ac:spMk id="3" creationId="{9B0878CC-CA32-72BF-9F56-4D7634D0AD31}"/>
          </ac:spMkLst>
        </pc:spChg>
        <pc:picChg chg="mod">
          <ac:chgData name="Pramod Naik" userId="ceb6df04-ef15-4d9b-a141-998a03559d75" providerId="ADAL" clId="{B172FB6F-AC09-4CCB-84B1-554DCE7625C3}" dt="2025-09-07T17:02:11.005" v="1161" actId="1076"/>
          <ac:picMkLst>
            <pc:docMk/>
            <pc:sldMk cId="1094894465" sldId="774"/>
            <ac:picMk id="4" creationId="{EDC9C215-F816-5A38-D6CC-F83FEB2E8B6B}"/>
          </ac:picMkLst>
        </pc:picChg>
      </pc:sldChg>
      <pc:sldChg chg="modSp add mod">
        <pc:chgData name="Pramod Naik" userId="ceb6df04-ef15-4d9b-a141-998a03559d75" providerId="ADAL" clId="{B172FB6F-AC09-4CCB-84B1-554DCE7625C3}" dt="2025-09-07T17:02:23.230" v="1164" actId="6549"/>
        <pc:sldMkLst>
          <pc:docMk/>
          <pc:sldMk cId="2468099628" sldId="775"/>
        </pc:sldMkLst>
        <pc:spChg chg="mod">
          <ac:chgData name="Pramod Naik" userId="ceb6df04-ef15-4d9b-a141-998a03559d75" providerId="ADAL" clId="{B172FB6F-AC09-4CCB-84B1-554DCE7625C3}" dt="2025-09-07T17:02:23.230" v="1164" actId="6549"/>
          <ac:spMkLst>
            <pc:docMk/>
            <pc:sldMk cId="2468099628" sldId="775"/>
            <ac:spMk id="3" creationId="{6AB8302A-1374-A727-1EF9-D9283F635DCC}"/>
          </ac:spMkLst>
        </pc:spChg>
      </pc:sldChg>
      <pc:sldChg chg="modSp add mod ord">
        <pc:chgData name="Pramod Naik" userId="ceb6df04-ef15-4d9b-a141-998a03559d75" providerId="ADAL" clId="{B172FB6F-AC09-4CCB-84B1-554DCE7625C3}" dt="2025-09-07T17:06:20.870" v="1198" actId="20577"/>
        <pc:sldMkLst>
          <pc:docMk/>
          <pc:sldMk cId="64710136" sldId="776"/>
        </pc:sldMkLst>
        <pc:spChg chg="mod">
          <ac:chgData name="Pramod Naik" userId="ceb6df04-ef15-4d9b-a141-998a03559d75" providerId="ADAL" clId="{B172FB6F-AC09-4CCB-84B1-554DCE7625C3}" dt="2025-09-07T17:06:20.870" v="1198" actId="20577"/>
          <ac:spMkLst>
            <pc:docMk/>
            <pc:sldMk cId="64710136" sldId="776"/>
            <ac:spMk id="3" creationId="{E881890C-6234-31A1-308C-ACC9DE13A951}"/>
          </ac:spMkLst>
        </pc:spChg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4240399077" sldId="777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2654467796" sldId="778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80706761" sldId="779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275673080" sldId="780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2975775" sldId="781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1075032770" sldId="782"/>
        </pc:sldMkLst>
      </pc:sldChg>
      <pc:sldChg chg="add">
        <pc:chgData name="Pramod Naik" userId="ceb6df04-ef15-4d9b-a141-998a03559d75" providerId="ADAL" clId="{B172FB6F-AC09-4CCB-84B1-554DCE7625C3}" dt="2025-09-07T17:04:41.666" v="1168"/>
        <pc:sldMkLst>
          <pc:docMk/>
          <pc:sldMk cId="67146944" sldId="783"/>
        </pc:sldMkLst>
      </pc:sldChg>
      <pc:sldChg chg="modSp add mod">
        <pc:chgData name="Pramod Naik" userId="ceb6df04-ef15-4d9b-a141-998a03559d75" providerId="ADAL" clId="{B172FB6F-AC09-4CCB-84B1-554DCE7625C3}" dt="2025-09-07T17:11:34.083" v="1229" actId="403"/>
        <pc:sldMkLst>
          <pc:docMk/>
          <pc:sldMk cId="2782369766" sldId="784"/>
        </pc:sldMkLst>
        <pc:spChg chg="mod">
          <ac:chgData name="Pramod Naik" userId="ceb6df04-ef15-4d9b-a141-998a03559d75" providerId="ADAL" clId="{B172FB6F-AC09-4CCB-84B1-554DCE7625C3}" dt="2025-09-07T17:11:34.083" v="1229" actId="403"/>
          <ac:spMkLst>
            <pc:docMk/>
            <pc:sldMk cId="2782369766" sldId="784"/>
            <ac:spMk id="3" creationId="{24D298E5-9B7D-8DA8-6080-77DABA7C37A8}"/>
          </ac:spMkLst>
        </pc:spChg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904787096" sldId="785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768374343" sldId="786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2986888511" sldId="787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867031814" sldId="788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45658156" sldId="789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559740070" sldId="790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822637099" sldId="791"/>
        </pc:sldMkLst>
      </pc:sldChg>
      <pc:sldChg chg="add">
        <pc:chgData name="Pramod Naik" userId="ceb6df04-ef15-4d9b-a141-998a03559d75" providerId="ADAL" clId="{B172FB6F-AC09-4CCB-84B1-554DCE7625C3}" dt="2025-09-07T17:09:56.222" v="1202"/>
        <pc:sldMkLst>
          <pc:docMk/>
          <pc:sldMk cId="3495394341" sldId="792"/>
        </pc:sldMkLst>
      </pc:sldChg>
      <pc:sldChg chg="delSp modSp add mod">
        <pc:chgData name="Pramod Naik" userId="ceb6df04-ef15-4d9b-a141-998a03559d75" providerId="ADAL" clId="{B172FB6F-AC09-4CCB-84B1-554DCE7625C3}" dt="2025-09-07T17:15:24.983" v="1257" actId="1076"/>
        <pc:sldMkLst>
          <pc:docMk/>
          <pc:sldMk cId="3189810394" sldId="793"/>
        </pc:sldMkLst>
        <pc:spChg chg="mod">
          <ac:chgData name="Pramod Naik" userId="ceb6df04-ef15-4d9b-a141-998a03559d75" providerId="ADAL" clId="{B172FB6F-AC09-4CCB-84B1-554DCE7625C3}" dt="2025-09-07T17:15:22.466" v="1256" actId="6549"/>
          <ac:spMkLst>
            <pc:docMk/>
            <pc:sldMk cId="3189810394" sldId="793"/>
            <ac:spMk id="3" creationId="{94D9EEBB-ABF0-347B-BC84-F96E19A93226}"/>
          </ac:spMkLst>
        </pc:spChg>
        <pc:picChg chg="del">
          <ac:chgData name="Pramod Naik" userId="ceb6df04-ef15-4d9b-a141-998a03559d75" providerId="ADAL" clId="{B172FB6F-AC09-4CCB-84B1-554DCE7625C3}" dt="2025-09-07T17:15:19.089" v="1250" actId="478"/>
          <ac:picMkLst>
            <pc:docMk/>
            <pc:sldMk cId="3189810394" sldId="793"/>
            <ac:picMk id="5" creationId="{6DB63276-2045-C475-0471-25F943FCF897}"/>
          </ac:picMkLst>
        </pc:picChg>
        <pc:picChg chg="mod">
          <ac:chgData name="Pramod Naik" userId="ceb6df04-ef15-4d9b-a141-998a03559d75" providerId="ADAL" clId="{B172FB6F-AC09-4CCB-84B1-554DCE7625C3}" dt="2025-09-07T17:15:24.983" v="1257" actId="1076"/>
          <ac:picMkLst>
            <pc:docMk/>
            <pc:sldMk cId="3189810394" sldId="793"/>
            <ac:picMk id="7" creationId="{BA1F156E-3F4E-0260-A392-BBCFC2939E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2AF1-4615-4667-912A-829B12F8C4D2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8A8E6-D4B7-4286-B37C-5D755B8E2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53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9EE8A-3957-4537-1912-EF1D174D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41C8B-023E-8E12-B3C0-0F8122ACE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25790-8113-97BC-A0C9-4B12664A8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61E92-906A-4392-FDBA-53B34E469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8A8E6-D4B7-4286-B37C-5D755B8E2CF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76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9/7/2025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9/7/2025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9/7/2025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81849D-54CA-C13E-3D84-DB247AB9A268}"/>
              </a:ext>
            </a:extLst>
          </p:cNvPr>
          <p:cNvGrpSpPr/>
          <p:nvPr userDrawn="1"/>
        </p:nvGrpSpPr>
        <p:grpSpPr>
          <a:xfrm>
            <a:off x="130629" y="6291189"/>
            <a:ext cx="2743201" cy="495445"/>
            <a:chOff x="195943" y="6091967"/>
            <a:chExt cx="3506755" cy="6295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01CC4C-E0EC-38D2-F7AA-61FC22E4D90D}"/>
                </a:ext>
              </a:extLst>
            </p:cNvPr>
            <p:cNvSpPr/>
            <p:nvPr userDrawn="1"/>
          </p:nvSpPr>
          <p:spPr>
            <a:xfrm>
              <a:off x="195943" y="6091967"/>
              <a:ext cx="642257" cy="629508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5BEBF-DA68-8945-6205-DE7DE602B3BD}"/>
                </a:ext>
              </a:extLst>
            </p:cNvPr>
            <p:cNvSpPr txBox="1"/>
            <p:nvPr userDrawn="1"/>
          </p:nvSpPr>
          <p:spPr>
            <a:xfrm>
              <a:off x="838200" y="6163561"/>
              <a:ext cx="286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PRAMOD NAIK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7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CAB1C-F423-F510-168E-3AB80637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2DA93-1AC0-77EA-F5CD-3BECB400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601458"/>
            <a:ext cx="7679542" cy="542186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IN" sz="3500" b="1" dirty="0">
                <a:latin typeface="+mj-lt"/>
              </a:rPr>
              <a:t>About Me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I am a dedicated and skilled </a:t>
            </a:r>
            <a:r>
              <a:rPr lang="en-US" b="1" dirty="0">
                <a:latin typeface="+mj-lt"/>
              </a:rPr>
              <a:t>Senior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Software Development Engineer</a:t>
            </a:r>
            <a:r>
              <a:rPr lang="en-US" dirty="0">
                <a:latin typeface="+mj-lt"/>
              </a:rPr>
              <a:t> with a strong foundation in cloud technologies, underscored by my certification as a Cloud Practitioner.</a:t>
            </a:r>
          </a:p>
          <a:p>
            <a:pPr marL="0" indent="0">
              <a:buNone/>
            </a:pPr>
            <a:endParaRPr lang="en-IN" sz="300" b="1" dirty="0">
              <a:latin typeface="+mj-lt"/>
            </a:endParaRPr>
          </a:p>
          <a:p>
            <a:pPr marL="0" indent="0">
              <a:buNone/>
            </a:pPr>
            <a:r>
              <a:rPr lang="en-IN" sz="2200" b="1" dirty="0">
                <a:latin typeface="+mj-lt"/>
              </a:rPr>
              <a:t>Professional Snapshot</a:t>
            </a:r>
          </a:p>
          <a:p>
            <a:r>
              <a:rPr lang="en-US" b="1" dirty="0">
                <a:latin typeface="+mj-lt"/>
              </a:rPr>
              <a:t>Full-Stack &amp; MERN Stack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	Skilled in building scalable </a:t>
            </a:r>
            <a:r>
              <a:rPr lang="en-US" b="1" dirty="0">
                <a:latin typeface="+mj-lt"/>
              </a:rPr>
              <a:t>web applications</a:t>
            </a:r>
            <a:r>
              <a:rPr lang="en-US" dirty="0">
                <a:latin typeface="+mj-lt"/>
              </a:rPr>
              <a:t> (Frontend + Backend).</a:t>
            </a:r>
          </a:p>
          <a:p>
            <a:r>
              <a:rPr lang="en-US" b="1" dirty="0">
                <a:latin typeface="+mj-lt"/>
              </a:rPr>
              <a:t>Gen AI Developer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Hands-on with </a:t>
            </a:r>
            <a:r>
              <a:rPr lang="en-US" b="1" dirty="0">
                <a:latin typeface="+mj-lt"/>
              </a:rPr>
              <a:t>AI/ML applications</a:t>
            </a:r>
            <a:r>
              <a:rPr lang="en-US" dirty="0">
                <a:latin typeface="+mj-lt"/>
              </a:rPr>
              <a:t> and modern AI tools.</a:t>
            </a:r>
          </a:p>
          <a:p>
            <a:r>
              <a:rPr lang="en-US" b="1" dirty="0">
                <a:latin typeface="+mj-lt"/>
              </a:rPr>
              <a:t>DevOps Engineer (AWS Certified Professional)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Experience in </a:t>
            </a:r>
            <a:r>
              <a:rPr lang="en-US" b="1" dirty="0">
                <a:latin typeface="+mj-lt"/>
              </a:rPr>
              <a:t>cloud deployment, CI/CD, and automation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Assistant Professor (Part-Time / Guest Lecturer)</a:t>
            </a:r>
          </a:p>
          <a:p>
            <a:pPr lvl="1"/>
            <a:r>
              <a:rPr lang="en-US" dirty="0">
                <a:latin typeface="+mj-lt"/>
              </a:rPr>
              <a:t>Delivered lectures on </a:t>
            </a:r>
            <a:r>
              <a:rPr lang="en-US" b="1" dirty="0">
                <a:latin typeface="+mj-lt"/>
              </a:rPr>
              <a:t>Python, Machine Learning, Java and Web Development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b="1" dirty="0">
                <a:latin typeface="+mj-lt"/>
              </a:rPr>
              <a:t>Mentor &amp; Educator</a:t>
            </a:r>
          </a:p>
          <a:p>
            <a:pPr lvl="1"/>
            <a:r>
              <a:rPr lang="en-US" dirty="0">
                <a:latin typeface="+mj-lt"/>
              </a:rPr>
              <a:t>Guided students in </a:t>
            </a:r>
            <a:r>
              <a:rPr lang="en-US" b="1" dirty="0">
                <a:latin typeface="+mj-lt"/>
              </a:rPr>
              <a:t>coding, projects, and career development</a:t>
            </a:r>
            <a:r>
              <a:rPr lang="en-US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erson with mustache and glasses">
            <a:extLst>
              <a:ext uri="{FF2B5EF4-FFF2-40B4-BE49-F238E27FC236}">
                <a16:creationId xmlns:a16="http://schemas.microsoft.com/office/drawing/2014/main" id="{DB49C1AB-CF3C-40B4-021E-168B843C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0"/>
          <a:stretch>
            <a:fillRect/>
          </a:stretch>
        </p:blipFill>
        <p:spPr>
          <a:xfrm>
            <a:off x="8101876" y="1171138"/>
            <a:ext cx="3524067" cy="3524067"/>
          </a:xfrm>
          <a:custGeom>
            <a:avLst/>
            <a:gdLst/>
            <a:ahLst/>
            <a:cxnLst/>
            <a:rect l="l" t="t" r="r" b="b"/>
            <a:pathLst>
              <a:path w="6547392" h="6547392">
                <a:moveTo>
                  <a:pt x="3273696" y="0"/>
                </a:moveTo>
                <a:cubicBezTo>
                  <a:pt x="5081708" y="0"/>
                  <a:pt x="6547392" y="1465684"/>
                  <a:pt x="6547392" y="3273696"/>
                </a:cubicBezTo>
                <a:cubicBezTo>
                  <a:pt x="6547392" y="5081708"/>
                  <a:pt x="5081708" y="6547392"/>
                  <a:pt x="3273696" y="6547392"/>
                </a:cubicBezTo>
                <a:cubicBezTo>
                  <a:pt x="1465684" y="6547392"/>
                  <a:pt x="0" y="5081708"/>
                  <a:pt x="0" y="3273696"/>
                </a:cubicBezTo>
                <a:cubicBezTo>
                  <a:pt x="0" y="1465684"/>
                  <a:pt x="1465684" y="0"/>
                  <a:pt x="3273696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E701F54-008B-AF2B-FD62-2EA50DAD21F8}"/>
              </a:ext>
            </a:extLst>
          </p:cNvPr>
          <p:cNvGrpSpPr/>
          <p:nvPr/>
        </p:nvGrpSpPr>
        <p:grpSpPr>
          <a:xfrm>
            <a:off x="591972" y="6023330"/>
            <a:ext cx="11033972" cy="697669"/>
            <a:chOff x="2462361" y="5652135"/>
            <a:chExt cx="8444108" cy="6875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8A0F47-6820-7A08-6B58-39E425F169A4}"/>
                </a:ext>
              </a:extLst>
            </p:cNvPr>
            <p:cNvGrpSpPr/>
            <p:nvPr/>
          </p:nvGrpSpPr>
          <p:grpSpPr>
            <a:xfrm>
              <a:off x="6007087" y="5724087"/>
              <a:ext cx="1720285" cy="615556"/>
              <a:chOff x="230423" y="3258129"/>
              <a:chExt cx="1720285" cy="61555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980FB0-C79C-4F33-B071-E488203E9050}"/>
                  </a:ext>
                </a:extLst>
              </p:cNvPr>
              <p:cNvSpPr txBox="1"/>
              <p:nvPr/>
            </p:nvSpPr>
            <p:spPr>
              <a:xfrm>
                <a:off x="575247" y="353513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34E3F08E-E15A-2800-E560-34E48D875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001D6E-030B-0BE6-4C8B-91170B9DB1ED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D6048A-2DC0-62FF-6895-B3EC271B32F2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2122452C-959A-8CD5-AA48-DCA5D35A4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56562C-6B5D-9999-2C69-226157883591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F1250-DFE8-8357-9F7B-1CDD086A873F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CCFF2CB1-27D2-9978-371A-2220A6AE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0FCBFE3-95DD-2A0D-4F4C-C77D001BBB0D}"/>
              </a:ext>
            </a:extLst>
          </p:cNvPr>
          <p:cNvSpPr txBox="1"/>
          <p:nvPr/>
        </p:nvSpPr>
        <p:spPr>
          <a:xfrm>
            <a:off x="9016587" y="4895553"/>
            <a:ext cx="198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PRAMOD NAIK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837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0DDC-DC73-A8F0-0BBF-8449A3B08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3EE9-0A75-A3F2-CAE8-061F16A2A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07624"/>
            <a:ext cx="10659110" cy="5769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3. Execution Process: </a:t>
            </a:r>
            <a:r>
              <a:rPr lang="en-US" sz="2400" dirty="0"/>
              <a:t>Python executes programs in the following stages:</a:t>
            </a:r>
          </a:p>
          <a:p>
            <a:pPr marL="0" indent="0">
              <a:buNone/>
            </a:pPr>
            <a:r>
              <a:rPr lang="en-US" sz="2400" b="1" dirty="0"/>
              <a:t>a) Parsing: </a:t>
            </a:r>
          </a:p>
          <a:p>
            <a:pPr marL="0" indent="0">
              <a:buNone/>
            </a:pPr>
            <a:r>
              <a:rPr lang="en-US" sz="2400" dirty="0"/>
              <a:t>The Python interpreter </a:t>
            </a:r>
            <a:r>
              <a:rPr lang="en-US" sz="2400" b="1" dirty="0">
                <a:solidFill>
                  <a:srgbClr val="C00000"/>
                </a:solidFill>
              </a:rPr>
              <a:t>reads the source code </a:t>
            </a:r>
            <a:r>
              <a:rPr lang="en-US" sz="2400" dirty="0"/>
              <a:t>and checks it for </a:t>
            </a:r>
            <a:r>
              <a:rPr lang="en-US" sz="2400" b="1" dirty="0"/>
              <a:t>syntax errors</a:t>
            </a:r>
            <a:r>
              <a:rPr lang="en-US" sz="2400" dirty="0"/>
              <a:t>. If any syntax errors exist, </a:t>
            </a:r>
            <a:r>
              <a:rPr lang="en-US" sz="2400" b="1" dirty="0"/>
              <a:t>execution stops</a:t>
            </a:r>
            <a:r>
              <a:rPr lang="en-US" sz="2400" dirty="0"/>
              <a:t>, and the interpreter throws an error.</a:t>
            </a:r>
          </a:p>
          <a:p>
            <a:pPr marL="0" indent="0">
              <a:buNone/>
            </a:pPr>
            <a:r>
              <a:rPr lang="en-US" sz="2400" b="1" dirty="0"/>
              <a:t>b) Compilation to Bytecode: </a:t>
            </a:r>
          </a:p>
          <a:p>
            <a:r>
              <a:rPr lang="en-US" sz="2400" dirty="0"/>
              <a:t>If </a:t>
            </a:r>
            <a:r>
              <a:rPr lang="en-US" sz="2400" b="1" dirty="0">
                <a:solidFill>
                  <a:srgbClr val="C00000"/>
                </a:solidFill>
              </a:rPr>
              <a:t>no syntax errors </a:t>
            </a:r>
            <a:r>
              <a:rPr lang="en-US" sz="2400" dirty="0"/>
              <a:t>are found, Python </a:t>
            </a:r>
            <a:r>
              <a:rPr lang="en-US" sz="2400" b="1" dirty="0">
                <a:solidFill>
                  <a:srgbClr val="C00000"/>
                </a:solidFill>
              </a:rPr>
              <a:t>compiles</a:t>
            </a:r>
            <a:r>
              <a:rPr lang="en-US" sz="2400" dirty="0"/>
              <a:t> the code into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.</a:t>
            </a:r>
          </a:p>
          <a:p>
            <a:r>
              <a:rPr lang="en-US" sz="2400" dirty="0"/>
              <a:t>Bytecode is a low-level, platform-independent representation of the source code. It is stored in </a:t>
            </a:r>
            <a:r>
              <a:rPr lang="en-US" sz="2400" b="1" dirty="0">
                <a:solidFill>
                  <a:srgbClr val="C00000"/>
                </a:solidFill>
              </a:rPr>
              <a:t>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files (e.g., 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r>
              <a:rPr lang="en-US" sz="2400" dirty="0"/>
              <a:t>Compilation is </a:t>
            </a:r>
            <a:r>
              <a:rPr lang="en-US" sz="2400" b="1" dirty="0"/>
              <a:t>implicit and happens </a:t>
            </a:r>
            <a:r>
              <a:rPr lang="en-US" sz="2400" b="1" dirty="0">
                <a:solidFill>
                  <a:srgbClr val="C00000"/>
                </a:solidFill>
              </a:rPr>
              <a:t>automatically</a:t>
            </a:r>
            <a:r>
              <a:rPr lang="en-US" sz="2400" dirty="0"/>
              <a:t>; you don’t need to do it manually.</a:t>
            </a:r>
          </a:p>
          <a:p>
            <a:pPr marL="0" indent="0">
              <a:buNone/>
            </a:pPr>
            <a:r>
              <a:rPr lang="en-US" sz="2400" b="1" dirty="0"/>
              <a:t>c) Execution by Python Virtual Machine (PVM): </a:t>
            </a:r>
          </a:p>
          <a:p>
            <a:r>
              <a:rPr lang="en-US" sz="2400" dirty="0"/>
              <a:t>The bytecode is passed to the </a:t>
            </a:r>
            <a:r>
              <a:rPr lang="en-US" sz="2400" b="1" dirty="0"/>
              <a:t>Python Virtual Machine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dirty="0"/>
              <a:t>).</a:t>
            </a:r>
          </a:p>
          <a:p>
            <a:r>
              <a:rPr lang="en-US" sz="2400" dirty="0"/>
              <a:t>The PVM </a:t>
            </a:r>
            <a:r>
              <a:rPr lang="en-US" sz="2400" b="1" dirty="0"/>
              <a:t>executes the bytecode </a:t>
            </a:r>
            <a:r>
              <a:rPr lang="en-US" sz="2400" b="1" dirty="0">
                <a:solidFill>
                  <a:srgbClr val="FF0000"/>
                </a:solidFill>
              </a:rPr>
              <a:t>line by line </a:t>
            </a:r>
            <a:r>
              <a:rPr lang="en-US" sz="2400" dirty="0"/>
              <a:t>and performs the corresponding operations on the system.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760455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3EA5-359C-C755-683E-E1FE9AC2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629E-8326-DCE4-A703-9B034E144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480457"/>
            <a:ext cx="10659110" cy="3243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Built-In Functions Used on Lists: </a:t>
            </a:r>
            <a:r>
              <a:rPr lang="en-US" sz="2400" dirty="0"/>
              <a:t>Functions that Python provides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globally</a:t>
            </a:r>
            <a:r>
              <a:rPr lang="en-US" sz="2400" dirty="0"/>
              <a:t>, </a:t>
            </a:r>
            <a:r>
              <a:rPr lang="en-US" sz="2400" b="1" dirty="0"/>
              <a:t>not tied to a specific list object</a:t>
            </a:r>
            <a:r>
              <a:rPr lang="en-US" sz="2400" dirty="0"/>
              <a:t>.</a:t>
            </a:r>
            <a:endParaRPr lang="en-US" sz="2400" b="1" dirty="0"/>
          </a:p>
          <a:p>
            <a:pPr marL="0" indent="0">
              <a:buNone/>
            </a:pPr>
            <a:r>
              <a:rPr lang="en-US" sz="2800" dirty="0"/>
              <a:t>Python provides various </a:t>
            </a:r>
            <a:r>
              <a:rPr lang="en-US" sz="2800" b="1" dirty="0">
                <a:solidFill>
                  <a:srgbClr val="C00000"/>
                </a:solidFill>
              </a:rPr>
              <a:t>built-in functions </a:t>
            </a:r>
            <a:r>
              <a:rPr lang="en-US" sz="2800" dirty="0"/>
              <a:t>to perform operations on lists efficiently. Below is a comprehensive explanation of the most commonly used functions with syntax and examples.</a:t>
            </a:r>
          </a:p>
        </p:txBody>
      </p:sp>
    </p:spTree>
    <p:extLst>
      <p:ext uri="{BB962C8B-B14F-4D97-AF65-F5344CB8AC3E}">
        <p14:creationId xmlns:p14="http://schemas.microsoft.com/office/powerpoint/2010/main" val="969833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E69E9-48E4-1824-5F53-62C5AF4A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5523-17B1-81C7-42C6-EAEA4806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</a:t>
            </a:r>
            <a:r>
              <a:rPr lang="en-US" sz="2400" b="1" dirty="0" err="1"/>
              <a:t>len</a:t>
            </a:r>
            <a:r>
              <a:rPr lang="en-US" sz="2400" b="1" dirty="0"/>
              <a:t>() - Get Length of List: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number of elements </a:t>
            </a:r>
            <a:r>
              <a:rPr lang="en-US" sz="2400" dirty="0"/>
              <a:t>in a list.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2B077-2DDA-7ADA-11B1-9D23C60D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96" y="1751608"/>
            <a:ext cx="2000000" cy="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FB896-E561-EA46-8A03-B50B0857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96" y="3754762"/>
            <a:ext cx="5257143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125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B311A-6A92-EE21-56B0-AC93322A1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8B843-0307-E128-CC8B-C1B1EA206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max() - Get Maximum Value: </a:t>
            </a:r>
            <a:r>
              <a:rPr lang="en-US" sz="2400" dirty="0"/>
              <a:t>Returns the largest element from a list of numbers or strings.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E795C-5100-7EFA-3BB8-88DC8AD1D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675" y="1923398"/>
            <a:ext cx="1851102" cy="66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CD6D5-3B29-8EF1-5F82-0AF822AD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5" y="3577174"/>
            <a:ext cx="7495238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457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91B77-3313-9563-636B-41D0906E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933A4-F6F9-45A0-A998-51A9D8F24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min() - Get Minimum Value: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smallest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element</a:t>
            </a:r>
            <a:r>
              <a:rPr lang="en-US" sz="2400" dirty="0"/>
              <a:t> in a list.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869B8-6CCD-12B3-2543-DB8D30F3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08" y="2008547"/>
            <a:ext cx="1846481" cy="622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9947F-088C-E5E1-0806-2442EFC4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708" y="3888390"/>
            <a:ext cx="4514286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125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055E5-42DB-E4D2-833C-CA26EB66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A785-E8B9-23A4-9828-85682F6C6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sum() - Get Sum of List: </a:t>
            </a:r>
            <a:r>
              <a:rPr lang="en-US" sz="2400" dirty="0"/>
              <a:t>Returns the </a:t>
            </a:r>
            <a:r>
              <a:rPr lang="en-US" sz="2400" b="1" dirty="0">
                <a:solidFill>
                  <a:srgbClr val="C00000"/>
                </a:solidFill>
              </a:rPr>
              <a:t>sum</a:t>
            </a:r>
            <a:r>
              <a:rPr lang="en-US" sz="2400" dirty="0"/>
              <a:t> of all numeric elements in a list.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 Works only with </a:t>
            </a:r>
            <a:r>
              <a:rPr lang="en-US" sz="2400" b="1" dirty="0">
                <a:solidFill>
                  <a:srgbClr val="C00000"/>
                </a:solidFill>
              </a:rPr>
              <a:t>numeric values</a:t>
            </a:r>
            <a:r>
              <a:rPr lang="en-US" sz="2400" b="1" dirty="0"/>
              <a:t>.</a:t>
            </a:r>
            <a:endParaRPr lang="en-IN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D2D7C-FEF5-5B20-EABF-289112CA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77" y="1598866"/>
            <a:ext cx="1884012" cy="78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E99F8-B847-6601-5F99-EB4BCF5B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77" y="3698376"/>
            <a:ext cx="4771429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02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CE88-86F5-6F1E-B1C8-7143E80E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27294-5B7B-7DF2-38C0-E909AC07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sorted() - </a:t>
            </a:r>
            <a:r>
              <a:rPr lang="en-US" sz="2400" dirty="0"/>
              <a:t>Sort List </a:t>
            </a:r>
            <a:r>
              <a:rPr lang="en-US" sz="2400" b="1" dirty="0">
                <a:solidFill>
                  <a:srgbClr val="C00000"/>
                </a:solidFill>
              </a:rPr>
              <a:t>Without Modifying Original : </a:t>
            </a:r>
            <a:r>
              <a:rPr lang="en-US" sz="2400" dirty="0"/>
              <a:t>Returns a </a:t>
            </a:r>
            <a:r>
              <a:rPr lang="en-US" sz="2400" b="1" dirty="0">
                <a:solidFill>
                  <a:srgbClr val="C00000"/>
                </a:solidFill>
              </a:rPr>
              <a:t>sorted copy </a:t>
            </a:r>
            <a:r>
              <a:rPr lang="en-US" sz="2400" dirty="0"/>
              <a:t>of the list.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✔ Unlike </a:t>
            </a:r>
            <a:r>
              <a:rPr lang="en-US" sz="2400" b="1" dirty="0">
                <a:solidFill>
                  <a:srgbClr val="C00000"/>
                </a:solidFill>
              </a:rPr>
              <a:t>sort</a:t>
            </a:r>
            <a:r>
              <a:rPr lang="en-US" sz="2400" dirty="0"/>
              <a:t>(), it does not modify the original list.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F1A82-3916-46A0-AC81-CD7AFD2A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67" y="1839178"/>
            <a:ext cx="9011062" cy="888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29358-14DB-B989-F777-B840988C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39" y="3285781"/>
            <a:ext cx="9556322" cy="30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217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BBA97-102B-D72D-E778-242A6B5E6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D75863E9-A106-22C1-2AAC-419A1947F4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708010"/>
              </p:ext>
            </p:extLst>
          </p:nvPr>
        </p:nvGraphicFramePr>
        <p:xfrm>
          <a:off x="650945" y="1904253"/>
          <a:ext cx="10890110" cy="2685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3908">
                  <a:extLst>
                    <a:ext uri="{9D8B030D-6E8A-4147-A177-3AD203B41FA5}">
                      <a16:colId xmlns:a16="http://schemas.microsoft.com/office/drawing/2014/main" val="2710305855"/>
                    </a:ext>
                  </a:extLst>
                </a:gridCol>
                <a:gridCol w="5387248">
                  <a:extLst>
                    <a:ext uri="{9D8B030D-6E8A-4147-A177-3AD203B41FA5}">
                      <a16:colId xmlns:a16="http://schemas.microsoft.com/office/drawing/2014/main" val="3599794705"/>
                    </a:ext>
                  </a:extLst>
                </a:gridCol>
                <a:gridCol w="3888954">
                  <a:extLst>
                    <a:ext uri="{9D8B030D-6E8A-4147-A177-3AD203B41FA5}">
                      <a16:colId xmlns:a16="http://schemas.microsoft.com/office/drawing/2014/main" val="2711267943"/>
                    </a:ext>
                  </a:extLst>
                </a:gridCol>
              </a:tblGrid>
              <a:tr h="3766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975013"/>
                  </a:ext>
                </a:extLst>
              </a:tr>
              <a:tr h="460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number of elements in the 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len([1, 2, 3])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330562"/>
                  </a:ext>
                </a:extLst>
              </a:tr>
              <a:tr h="268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max()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largest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max([5, 3, 8]) → 8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2028173"/>
                  </a:ext>
                </a:extLst>
              </a:tr>
              <a:tr h="268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min()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smallest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min([5, 3, 8])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6004336"/>
                  </a:ext>
                </a:extLst>
              </a:tr>
              <a:tr h="546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sum of all elements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sum([1, 2, 3])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425919"/>
                  </a:ext>
                </a:extLst>
              </a:tr>
              <a:tr h="546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sorted()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a sorted copy of the list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sorted([3, 1, 2]) → [1, 2, 3]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6793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EF2B83-6845-43A9-9540-C23B6C5218B4}"/>
              </a:ext>
            </a:extLst>
          </p:cNvPr>
          <p:cNvSpPr txBox="1"/>
          <p:nvPr/>
        </p:nvSpPr>
        <p:spPr>
          <a:xfrm>
            <a:off x="650945" y="87124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61750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4135A-8FB8-B4FC-9D4B-D51F87F7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0352-CE20-5176-BB7A-8D27A01C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241" y="2046514"/>
            <a:ext cx="9645517" cy="2373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List </a:t>
            </a:r>
            <a:r>
              <a:rPr lang="en-US" sz="6000" b="1" dirty="0">
                <a:solidFill>
                  <a:srgbClr val="C00000"/>
                </a:solidFill>
              </a:rPr>
              <a:t>Methods</a:t>
            </a:r>
          </a:p>
          <a:p>
            <a:pPr marL="0" indent="0" algn="ctr">
              <a:buNone/>
            </a:pPr>
            <a:r>
              <a:rPr lang="en-US" sz="4400" dirty="0"/>
              <a:t>Functions that are </a:t>
            </a:r>
            <a:r>
              <a:rPr lang="en-US" sz="4400" b="1" dirty="0"/>
              <a:t>built into the list object</a:t>
            </a:r>
            <a:r>
              <a:rPr lang="en-US" sz="4400" dirty="0"/>
              <a:t>.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4033203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6839-E485-277A-BEB8-451F67F99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B461-E1AF-1EC5-F952-34FA7F21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2738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</a:t>
            </a:r>
            <a:r>
              <a:rPr lang="en-US" sz="2400" b="1" dirty="0">
                <a:solidFill>
                  <a:srgbClr val="C00000"/>
                </a:solidFill>
              </a:rPr>
              <a:t>Methods</a:t>
            </a:r>
            <a:r>
              <a:rPr lang="en-US" sz="2400" b="1" dirty="0"/>
              <a:t>: These methods belong to </a:t>
            </a:r>
            <a:r>
              <a:rPr lang="en-US" sz="2400" b="1" dirty="0">
                <a:solidFill>
                  <a:srgbClr val="C00000"/>
                </a:solidFill>
              </a:rPr>
              <a:t>List Object ( Class )</a:t>
            </a:r>
          </a:p>
          <a:p>
            <a:r>
              <a:rPr lang="en-US" sz="2400" dirty="0"/>
              <a:t>These are functions that belong to the </a:t>
            </a:r>
            <a:r>
              <a:rPr lang="en-US" sz="2400" b="1" dirty="0"/>
              <a:t>list object</a:t>
            </a:r>
            <a:r>
              <a:rPr lang="en-US" sz="2400" dirty="0"/>
              <a:t>.</a:t>
            </a:r>
          </a:p>
          <a:p>
            <a:r>
              <a:rPr lang="en-US" sz="2400" dirty="0"/>
              <a:t>They are called using </a:t>
            </a:r>
            <a:r>
              <a:rPr lang="en-US" sz="2400" b="1" dirty="0">
                <a:solidFill>
                  <a:srgbClr val="C00000"/>
                </a:solidFill>
              </a:rPr>
              <a:t>dot</a:t>
            </a:r>
            <a:r>
              <a:rPr lang="en-US" sz="2400" dirty="0"/>
              <a:t> </a:t>
            </a:r>
            <a:r>
              <a:rPr lang="en-US" sz="2400" b="1" dirty="0"/>
              <a:t>notation</a:t>
            </a:r>
            <a:r>
              <a:rPr lang="en-US" sz="2400" dirty="0"/>
              <a:t> (</a:t>
            </a:r>
            <a:r>
              <a:rPr lang="en-US" sz="2400" dirty="0" err="1"/>
              <a:t>list.method</a:t>
            </a:r>
            <a:r>
              <a:rPr lang="en-US" sz="2400" dirty="0"/>
              <a:t>()).</a:t>
            </a:r>
          </a:p>
          <a:p>
            <a:r>
              <a:rPr lang="en-US" sz="2400" dirty="0"/>
              <a:t>Many of them modify the list </a:t>
            </a:r>
            <a:r>
              <a:rPr lang="en-US" sz="2400" b="1" dirty="0">
                <a:solidFill>
                  <a:srgbClr val="C00000"/>
                </a:solidFill>
              </a:rPr>
              <a:t>in place.</a:t>
            </a:r>
          </a:p>
          <a:p>
            <a:r>
              <a:rPr lang="en-US" sz="2400" b="1" dirty="0"/>
              <a:t>Examples: </a:t>
            </a:r>
            <a:r>
              <a:rPr lang="en-US" sz="2400" dirty="0"/>
              <a:t>append(), insert(), remove(), sort(), reverse(), etc.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Built-in Functions for Lists: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general-purpose functions </a:t>
            </a:r>
            <a:r>
              <a:rPr lang="en-US" sz="2400" dirty="0"/>
              <a:t>in Python that work with lists but are </a:t>
            </a:r>
            <a:r>
              <a:rPr lang="en-US" sz="2400" b="1" dirty="0">
                <a:solidFill>
                  <a:srgbClr val="C00000"/>
                </a:solidFill>
              </a:rPr>
              <a:t>not specific to them.</a:t>
            </a:r>
          </a:p>
          <a:p>
            <a:r>
              <a:rPr lang="en-US" sz="2400" dirty="0"/>
              <a:t>They take the </a:t>
            </a:r>
            <a:r>
              <a:rPr lang="en-US" sz="2400" b="1" dirty="0">
                <a:solidFill>
                  <a:srgbClr val="C00000"/>
                </a:solidFill>
              </a:rPr>
              <a:t>list as an argument</a:t>
            </a:r>
            <a:r>
              <a:rPr lang="en-US" sz="2400" dirty="0"/>
              <a:t>.</a:t>
            </a:r>
          </a:p>
          <a:p>
            <a:r>
              <a:rPr lang="en-US" sz="2400" dirty="0"/>
              <a:t>They </a:t>
            </a:r>
            <a:r>
              <a:rPr lang="en-US" sz="2400" b="1" dirty="0"/>
              <a:t>do not modify the list in place </a:t>
            </a:r>
            <a:r>
              <a:rPr lang="en-US" sz="2400" dirty="0"/>
              <a:t>(except sorted()).</a:t>
            </a:r>
          </a:p>
          <a:p>
            <a:r>
              <a:rPr lang="en-US" sz="2400" b="1" dirty="0"/>
              <a:t>Examples</a:t>
            </a:r>
            <a:r>
              <a:rPr lang="en-US" sz="2400" dirty="0"/>
              <a:t>: </a:t>
            </a:r>
            <a:r>
              <a:rPr lang="en-US" sz="2400" dirty="0" err="1"/>
              <a:t>len</a:t>
            </a:r>
            <a:r>
              <a:rPr lang="en-US" sz="2400" dirty="0"/>
              <a:t>(), sum(), max(), min(), sorted(), etc.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634911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097F-3F02-8DBA-2F70-A262D253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4F6A-403D-058A-61A2-7C36B78C3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append() - </a:t>
            </a:r>
            <a:r>
              <a:rPr lang="en-US" sz="2400" dirty="0"/>
              <a:t>Adds a single item to the </a:t>
            </a:r>
            <a:r>
              <a:rPr lang="en-US" sz="2400" b="1" dirty="0"/>
              <a:t>end of the list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5A909-FDD6-D2FC-9385-B436E100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9" y="3311400"/>
            <a:ext cx="8699731" cy="172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26AE3-90F8-108B-8DF9-54FC2D95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89" y="1519235"/>
            <a:ext cx="3763280" cy="8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A232A-5F85-B31C-7911-F05D6B71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8FBB-D358-08B9-740D-AA934C6B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2708"/>
            <a:ext cx="10659110" cy="5916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next step involves </a:t>
            </a:r>
            <a:r>
              <a:rPr lang="en-US" sz="2400" b="1" dirty="0">
                <a:solidFill>
                  <a:srgbClr val="C00000"/>
                </a:solidFill>
              </a:rPr>
              <a:t>converting the byte code </a:t>
            </a:r>
            <a:r>
              <a:rPr lang="en-US" sz="2400" dirty="0"/>
              <a:t>(</a:t>
            </a:r>
            <a:r>
              <a:rPr lang="en-US" sz="2400" b="1" dirty="0"/>
              <a:t>.</a:t>
            </a:r>
            <a:r>
              <a:rPr lang="en-US" sz="2400" b="1" dirty="0" err="1"/>
              <a:t>pyc</a:t>
            </a:r>
            <a:r>
              <a:rPr lang="en-US" sz="2400" b="1" dirty="0"/>
              <a:t> </a:t>
            </a:r>
            <a:r>
              <a:rPr lang="en-US" sz="2400" dirty="0"/>
              <a:t>file) into </a:t>
            </a:r>
            <a:r>
              <a:rPr lang="en-US" sz="2400" b="1" dirty="0"/>
              <a:t>machine code</a:t>
            </a:r>
            <a:r>
              <a:rPr lang="en-US" sz="2400" dirty="0"/>
              <a:t>. This step is necessary as the computer can understand only machine code (binary code). Python </a:t>
            </a:r>
            <a:r>
              <a:rPr lang="en-US" sz="2400" b="1" dirty="0"/>
              <a:t>Virtual Machine (PVM) first understands </a:t>
            </a:r>
            <a:r>
              <a:rPr lang="en-US" sz="2400" dirty="0"/>
              <a:t>the </a:t>
            </a:r>
            <a:r>
              <a:rPr lang="en-US" sz="2400" b="1" dirty="0"/>
              <a:t>operating</a:t>
            </a:r>
            <a:r>
              <a:rPr lang="en-US" sz="2400" dirty="0"/>
              <a:t> </a:t>
            </a:r>
            <a:r>
              <a:rPr lang="en-US" sz="2400" b="1" dirty="0"/>
              <a:t>system</a:t>
            </a:r>
            <a:r>
              <a:rPr lang="en-US" sz="2400" dirty="0"/>
              <a:t> and </a:t>
            </a:r>
            <a:r>
              <a:rPr lang="en-US" sz="2400" b="1" dirty="0"/>
              <a:t>processor</a:t>
            </a:r>
            <a:r>
              <a:rPr lang="en-US" sz="2400" dirty="0"/>
              <a:t> in the computer and then converts it into machine code. Further, these machine code instructions are executed by processor and the results are displayed.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the </a:t>
            </a:r>
            <a:r>
              <a:rPr lang="en-US" sz="2400" b="1" dirty="0"/>
              <a:t>interpreter inside the PVM translates the program line by line thereby </a:t>
            </a:r>
            <a:r>
              <a:rPr lang="en-US" sz="2400" b="1" dirty="0">
                <a:solidFill>
                  <a:srgbClr val="FF0000"/>
                </a:solidFill>
              </a:rPr>
              <a:t>consuming a lot of time</a:t>
            </a:r>
            <a:r>
              <a:rPr lang="en-US" sz="2400" b="1" dirty="0"/>
              <a:t>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D955E-57BE-615C-93E6-AD8BE08D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76" y="2420276"/>
            <a:ext cx="8223406" cy="22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34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CECA7-1040-C164-C58C-E973CECE1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C4AA-229E-1459-EF19-17ACE7A7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insert() -</a:t>
            </a:r>
            <a:r>
              <a:rPr lang="en-US" sz="2400" dirty="0"/>
              <a:t>Inserts an element at a given index </a:t>
            </a:r>
            <a:r>
              <a:rPr lang="en-US" sz="2400" b="1" dirty="0">
                <a:solidFill>
                  <a:srgbClr val="C00000"/>
                </a:solidFill>
              </a:rPr>
              <a:t>without replacing existing elements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D90C5-B847-97BE-F962-AD1973DE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78" y="1787079"/>
            <a:ext cx="4857143" cy="8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D1490-4D41-823C-1895-2535B1BE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23" y="3767085"/>
            <a:ext cx="9257143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529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AFBB1-817F-FD49-20CC-99E137BD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9BFF-2857-02B3-3D1C-2CACD3965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extend() - </a:t>
            </a:r>
            <a:r>
              <a:rPr lang="en-US" sz="2400" dirty="0"/>
              <a:t>Add Multiple Elements to the End</a:t>
            </a:r>
          </a:p>
          <a:p>
            <a:pPr marL="0" indent="0">
              <a:buNone/>
            </a:pPr>
            <a:r>
              <a:rPr lang="en-US" sz="2400" dirty="0"/>
              <a:t>Extends the list by </a:t>
            </a:r>
            <a:r>
              <a:rPr lang="en-US" sz="2400" b="1" dirty="0">
                <a:solidFill>
                  <a:srgbClr val="C00000"/>
                </a:solidFill>
              </a:rPr>
              <a:t>appending elements </a:t>
            </a:r>
            <a:r>
              <a:rPr lang="en-US" sz="2400" dirty="0"/>
              <a:t>from another </a:t>
            </a:r>
            <a:r>
              <a:rPr lang="en-US" sz="2400" dirty="0" err="1"/>
              <a:t>iterable</a:t>
            </a:r>
            <a:r>
              <a:rPr lang="en-US" sz="2400" dirty="0"/>
              <a:t> (e.g., list, tuple, set).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4306-F301-12EF-D2F3-9FACCABB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82" y="2084818"/>
            <a:ext cx="4200000" cy="7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1DDF4-F857-A9EE-20C2-82656B3D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10" y="3737213"/>
            <a:ext cx="10657143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39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1610A-1C7D-7786-0761-538873370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4BB9-DD2E-1175-0F81-D2F14115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remove() -</a:t>
            </a:r>
            <a:r>
              <a:rPr lang="en-US" sz="2400" dirty="0"/>
              <a:t>Removes the </a:t>
            </a:r>
            <a:r>
              <a:rPr lang="en-US" sz="2400" b="1" dirty="0">
                <a:solidFill>
                  <a:srgbClr val="C00000"/>
                </a:solidFill>
              </a:rPr>
              <a:t>first matching element </a:t>
            </a:r>
            <a:r>
              <a:rPr lang="en-US" sz="2400" dirty="0"/>
              <a:t>in the list.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✔ Raises an </a:t>
            </a:r>
            <a:r>
              <a:rPr lang="en-US" sz="2400" b="1" dirty="0">
                <a:solidFill>
                  <a:srgbClr val="C00000"/>
                </a:solidFill>
              </a:rPr>
              <a:t>error</a:t>
            </a:r>
            <a:r>
              <a:rPr lang="en-US" sz="2400" dirty="0"/>
              <a:t> if the value is not found.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A4E6-431D-6889-0993-FA6C4910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22" y="1669446"/>
            <a:ext cx="3885714" cy="7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6E292-91EE-B22D-366C-65C58E80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34" y="3150423"/>
            <a:ext cx="6638095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030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6764B-08C7-5E52-720E-47CE68CE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D067-E692-1D35-255B-B3110E287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US" sz="2400" b="1" dirty="0" err="1"/>
              <a:t>list.pop</a:t>
            </a:r>
            <a:r>
              <a:rPr lang="en-US" sz="2400" b="1" dirty="0"/>
              <a:t>() - </a:t>
            </a:r>
            <a:r>
              <a:rPr lang="en-US" sz="2400" b="1" dirty="0">
                <a:solidFill>
                  <a:srgbClr val="C00000"/>
                </a:solidFill>
              </a:rPr>
              <a:t>Removes</a:t>
            </a:r>
            <a:r>
              <a:rPr lang="en-US" sz="2400" dirty="0"/>
              <a:t> an element at a </a:t>
            </a:r>
            <a:r>
              <a:rPr lang="en-US" sz="2400" b="1" dirty="0">
                <a:solidFill>
                  <a:srgbClr val="C00000"/>
                </a:solidFill>
              </a:rPr>
              <a:t>given index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returns it.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F03C6-499D-8E87-330C-8FF448FE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64" y="1763836"/>
            <a:ext cx="8238095" cy="7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4CB87-37B6-2C68-755E-08C37F1C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64" y="3429000"/>
            <a:ext cx="7038095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14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B5CF6-EBE7-FDA7-D981-C8A18872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52CF9-6EBE-15C1-F9EC-BCBF8BEFD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clear() - </a:t>
            </a:r>
            <a:r>
              <a:rPr lang="en-US" sz="2400" dirty="0"/>
              <a:t>Remove All Elements. Clears the list, </a:t>
            </a:r>
            <a:r>
              <a:rPr lang="en-US" sz="2400" b="1" dirty="0">
                <a:solidFill>
                  <a:srgbClr val="C00000"/>
                </a:solidFill>
              </a:rPr>
              <a:t>making it empty.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0137B-0B0F-2028-00E2-97D380BA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04" y="1656936"/>
            <a:ext cx="2638095" cy="7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F78F4-1899-A013-2F36-499CAC38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083" y="3374092"/>
            <a:ext cx="6923809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876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FB63B-8CEB-6342-627B-23768515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C04BD-BAD4-CD65-821A-6E94C1A9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index() - </a:t>
            </a:r>
            <a:r>
              <a:rPr lang="en-US" sz="2400" dirty="0"/>
              <a:t>Returns the index of the </a:t>
            </a:r>
            <a:r>
              <a:rPr lang="en-US" sz="2400" b="1" dirty="0">
                <a:solidFill>
                  <a:srgbClr val="C00000"/>
                </a:solidFill>
              </a:rPr>
              <a:t>first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occurrence</a:t>
            </a:r>
            <a:r>
              <a:rPr lang="en-US" sz="2400" b="1" dirty="0"/>
              <a:t> of a value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 Raises an </a:t>
            </a:r>
            <a:r>
              <a:rPr lang="en-US" sz="2400" b="1" dirty="0">
                <a:solidFill>
                  <a:srgbClr val="C00000"/>
                </a:solidFill>
              </a:rPr>
              <a:t>error</a:t>
            </a:r>
            <a:r>
              <a:rPr lang="en-US" sz="2400" b="1" dirty="0"/>
              <a:t> if the value is not found.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2D10B-64EB-DF06-4313-F0C1B703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79" y="1763835"/>
            <a:ext cx="9952381" cy="7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7F096-BA59-7BB4-707B-F94D995D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11" y="3429000"/>
            <a:ext cx="7613873" cy="13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350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6E350-8DFB-B5A0-DE33-461AD80B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61525-2933-6B4D-679E-7A07426D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count() - </a:t>
            </a:r>
            <a:r>
              <a:rPr lang="en-US" sz="2400" dirty="0"/>
              <a:t>Counts </a:t>
            </a:r>
            <a:r>
              <a:rPr lang="en-US" sz="2400" b="1" dirty="0">
                <a:solidFill>
                  <a:srgbClr val="C00000"/>
                </a:solidFill>
              </a:rPr>
              <a:t>how many times </a:t>
            </a:r>
            <a:r>
              <a:rPr lang="en-US" sz="2400" dirty="0"/>
              <a:t>a </a:t>
            </a:r>
            <a:r>
              <a:rPr lang="en-US" sz="2400" b="1" dirty="0"/>
              <a:t>value</a:t>
            </a:r>
            <a:r>
              <a:rPr lang="en-US" sz="2400" dirty="0"/>
              <a:t> </a:t>
            </a:r>
            <a:r>
              <a:rPr lang="en-US" sz="2400" b="1" dirty="0"/>
              <a:t>appears</a:t>
            </a:r>
            <a:r>
              <a:rPr lang="en-US" sz="2400" dirty="0"/>
              <a:t> in the list.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B9233-6538-309F-308E-C73EF737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54" y="1683449"/>
            <a:ext cx="3323809" cy="7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96368-5FD2-A8C1-8438-555B5875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154" y="3688838"/>
            <a:ext cx="6571429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00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ADDB1-748F-8168-277C-8EBFE221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BC60A-6EB9-3C6D-FBF5-BCE9FD06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sort() - </a:t>
            </a:r>
            <a:r>
              <a:rPr lang="en-US" sz="2400" dirty="0"/>
              <a:t>Sort the List in </a:t>
            </a:r>
            <a:r>
              <a:rPr lang="en-US" sz="2400" b="1" dirty="0">
                <a:solidFill>
                  <a:srgbClr val="C00000"/>
                </a:solidFill>
              </a:rPr>
              <a:t>Ascending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Descending</a:t>
            </a:r>
            <a:r>
              <a:rPr lang="en-US" sz="2400" dirty="0"/>
              <a:t> Order</a:t>
            </a:r>
          </a:p>
          <a:p>
            <a:pPr marL="0" indent="0">
              <a:buNone/>
            </a:pPr>
            <a:r>
              <a:rPr lang="en-US" sz="2400" dirty="0"/>
              <a:t>Sorts the list in place (</a:t>
            </a:r>
            <a:r>
              <a:rPr lang="en-US" sz="2400" b="1" dirty="0">
                <a:solidFill>
                  <a:srgbClr val="C00000"/>
                </a:solidFill>
              </a:rPr>
              <a:t>modifies the original list</a:t>
            </a:r>
            <a:r>
              <a:rPr lang="en-US" sz="2400" dirty="0"/>
              <a:t>).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18D89-53DE-DB7F-0223-5DB245F7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8" y="2139620"/>
            <a:ext cx="9485714" cy="8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0402F-2496-222E-AD2B-93BF5676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34" y="3264155"/>
            <a:ext cx="6503208" cy="321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82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DA49E-F9E8-9BF6-C3CB-C945E151B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8D3F-67AC-C645-CF16-C72288ED4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10. reverse() - </a:t>
            </a:r>
            <a:r>
              <a:rPr lang="en-US" sz="2400" b="1" dirty="0">
                <a:solidFill>
                  <a:srgbClr val="C00000"/>
                </a:solidFill>
              </a:rPr>
              <a:t>Reverses</a:t>
            </a:r>
            <a:r>
              <a:rPr lang="en-US" sz="2400" dirty="0"/>
              <a:t> the </a:t>
            </a:r>
            <a:r>
              <a:rPr lang="en-US" sz="2400" b="1" dirty="0"/>
              <a:t>elements in the list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7176D-2BF1-4490-80A6-9256B756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34" y="1611092"/>
            <a:ext cx="2723809" cy="7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A27D9-C466-EDEE-E8E8-7360CEA1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334" y="3389765"/>
            <a:ext cx="6438095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83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0624-C88A-DC46-906F-A8AA5A510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E1A11DC-BA2F-EB86-CA24-BB8566D156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640" y="299963"/>
          <a:ext cx="10636720" cy="60011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4919">
                  <a:extLst>
                    <a:ext uri="{9D8B030D-6E8A-4147-A177-3AD203B41FA5}">
                      <a16:colId xmlns:a16="http://schemas.microsoft.com/office/drawing/2014/main" val="2028317983"/>
                    </a:ext>
                  </a:extLst>
                </a:gridCol>
                <a:gridCol w="5299113">
                  <a:extLst>
                    <a:ext uri="{9D8B030D-6E8A-4147-A177-3AD203B41FA5}">
                      <a16:colId xmlns:a16="http://schemas.microsoft.com/office/drawing/2014/main" val="1800196458"/>
                    </a:ext>
                  </a:extLst>
                </a:gridCol>
                <a:gridCol w="3062688">
                  <a:extLst>
                    <a:ext uri="{9D8B030D-6E8A-4147-A177-3AD203B41FA5}">
                      <a16:colId xmlns:a16="http://schemas.microsoft.com/office/drawing/2014/main" val="1754493069"/>
                    </a:ext>
                  </a:extLst>
                </a:gridCol>
              </a:tblGrid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Method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9695814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append()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Adds an item at the end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list.append(4)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028606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insert()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Inserts an item at a specific index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list.insert(1, "a")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886407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extend()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Adds multiple elements from an iterable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list.extend([5, 6])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9727221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remove()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Removes the first occurrence of a value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list.remove(2)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183842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pop()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and returns an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list.pop(1)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3326049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clear()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all elements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list.clear()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088126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index()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index of a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list.index(3)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729585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count()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Counts occurrences of a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list.count(2)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104174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Sorts the list in ascending order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list.sort()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0445325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Reverses the list order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list.reverse()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0964026"/>
                  </a:ext>
                </a:extLst>
              </a:tr>
              <a:tr h="32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copy()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Creates a copy of the 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new_list</a:t>
                      </a:r>
                      <a:r>
                        <a:rPr lang="en-IN" sz="2400" kern="100" dirty="0">
                          <a:effectLst/>
                        </a:rPr>
                        <a:t> = </a:t>
                      </a:r>
                      <a:r>
                        <a:rPr lang="en-IN" sz="2400" kern="100" dirty="0" err="1">
                          <a:effectLst/>
                        </a:rPr>
                        <a:t>list.copy</a:t>
                      </a:r>
                      <a:r>
                        <a:rPr lang="en-IN" sz="2400" kern="100" dirty="0">
                          <a:effectLst/>
                        </a:rPr>
                        <a:t>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574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8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CFDC-81BF-F55E-A740-4707463AF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A04F-47FF-27F1-31D5-1BCBA181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Interpretation in Python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bytecode</a:t>
            </a:r>
            <a:r>
              <a:rPr lang="en-US" sz="2400" dirty="0"/>
              <a:t> produced by the compilation step is executed by the </a:t>
            </a:r>
            <a:r>
              <a:rPr lang="en-US" sz="2400" b="1" dirty="0"/>
              <a:t>Python Virtual Machine (</a:t>
            </a:r>
            <a:r>
              <a:rPr lang="en-US" sz="2400" b="1" dirty="0">
                <a:solidFill>
                  <a:srgbClr val="C00000"/>
                </a:solidFill>
              </a:rPr>
              <a:t>PVM</a:t>
            </a:r>
            <a:r>
              <a:rPr lang="en-US" sz="2400" b="1" dirty="0"/>
              <a:t>)</a:t>
            </a:r>
            <a:r>
              <a:rPr lang="en-US" sz="2400" dirty="0"/>
              <a:t>. The PVM </a:t>
            </a:r>
            <a:r>
              <a:rPr lang="en-US" sz="2400" b="1" dirty="0"/>
              <a:t>interprets the bytecode </a:t>
            </a:r>
            <a:r>
              <a:rPr lang="en-US" sz="2400" b="1" dirty="0">
                <a:solidFill>
                  <a:srgbClr val="C00000"/>
                </a:solidFill>
              </a:rPr>
              <a:t>line by line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executes it</a:t>
            </a:r>
            <a:r>
              <a:rPr lang="en-US" sz="2400" dirty="0"/>
              <a:t>. This is what gives Python its </a:t>
            </a:r>
            <a:r>
              <a:rPr lang="en-US" sz="2400" b="1" dirty="0">
                <a:solidFill>
                  <a:srgbClr val="C00000"/>
                </a:solidFill>
              </a:rPr>
              <a:t>"interpreted" </a:t>
            </a:r>
            <a:r>
              <a:rPr lang="en-US" sz="2400" dirty="0"/>
              <a:t>behavior.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400" b="1" dirty="0"/>
              <a:t>Key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compiled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C or C++, where code is compiled into machine code before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 is </a:t>
            </a:r>
            <a:r>
              <a:rPr lang="en-US" sz="2400" b="1" dirty="0">
                <a:solidFill>
                  <a:srgbClr val="C00000"/>
                </a:solidFill>
              </a:rPr>
              <a:t>not a purely interpreted language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like early versions of BASIC, which execute source code directly without compiling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Instead, Python uses a </a:t>
            </a:r>
            <a:r>
              <a:rPr lang="en-US" sz="2400" b="1" dirty="0">
                <a:solidFill>
                  <a:srgbClr val="002060"/>
                </a:solidFill>
              </a:rPr>
              <a:t>hybrid model</a:t>
            </a:r>
            <a:r>
              <a:rPr lang="en-US" sz="2400" dirty="0"/>
              <a:t>: it compiles source code to bytecode (a form of intermediate code), which is then interpreted.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89023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3B64-E4C5-2140-F567-289B8C293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1226-A593-050A-B8CC-3A5AA392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Tuples in Python:</a:t>
            </a:r>
          </a:p>
          <a:p>
            <a:pPr marL="0" indent="0">
              <a:buNone/>
            </a:pPr>
            <a:r>
              <a:rPr lang="en-US" sz="2800" dirty="0"/>
              <a:t>A tuple is an </a:t>
            </a:r>
            <a:r>
              <a:rPr lang="en-US" sz="2800" b="1" dirty="0">
                <a:solidFill>
                  <a:srgbClr val="C00000"/>
                </a:solidFill>
              </a:rPr>
              <a:t>immutable</a:t>
            </a:r>
            <a:r>
              <a:rPr lang="en-US" sz="2800" dirty="0"/>
              <a:t> (unchangeable) </a:t>
            </a:r>
            <a:r>
              <a:rPr lang="en-US" sz="2800" b="1" dirty="0">
                <a:solidFill>
                  <a:srgbClr val="C00000"/>
                </a:solidFill>
              </a:rPr>
              <a:t>ordered</a:t>
            </a:r>
            <a:r>
              <a:rPr lang="en-US" sz="2800" dirty="0"/>
              <a:t> collection of elements in Python. It allows storing </a:t>
            </a:r>
            <a:r>
              <a:rPr lang="en-US" sz="2800" b="1" dirty="0"/>
              <a:t>multiple values in a single variable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800" b="1" dirty="0"/>
              <a:t>Characteristics of Tuples: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Ordered</a:t>
            </a:r>
            <a:r>
              <a:rPr lang="en-US" sz="2800" dirty="0"/>
              <a:t> – Tuples maintain the </a:t>
            </a:r>
            <a:r>
              <a:rPr lang="en-US" sz="2800" b="1" dirty="0">
                <a:solidFill>
                  <a:srgbClr val="C00000"/>
                </a:solidFill>
              </a:rPr>
              <a:t>order</a:t>
            </a:r>
            <a:r>
              <a:rPr lang="en-US" sz="2800" dirty="0"/>
              <a:t> of elements.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Immutable</a:t>
            </a:r>
            <a:r>
              <a:rPr lang="en-US" sz="2800" dirty="0"/>
              <a:t> – Once created, elements in a tuple </a:t>
            </a:r>
            <a:r>
              <a:rPr lang="en-US" sz="2800" b="1" dirty="0">
                <a:solidFill>
                  <a:srgbClr val="C00000"/>
                </a:solidFill>
              </a:rPr>
              <a:t>cannot be modified</a:t>
            </a:r>
            <a:r>
              <a:rPr lang="en-US" sz="2800" dirty="0"/>
              <a:t>, added, or removed.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Allows Duplicates </a:t>
            </a:r>
            <a:r>
              <a:rPr lang="en-US" sz="2800" dirty="0"/>
              <a:t>– Tuples </a:t>
            </a:r>
            <a:r>
              <a:rPr lang="en-US" sz="2800" b="1" dirty="0">
                <a:solidFill>
                  <a:srgbClr val="C00000"/>
                </a:solidFill>
              </a:rPr>
              <a:t>can have duplicate </a:t>
            </a:r>
            <a:r>
              <a:rPr lang="en-US" sz="2800" dirty="0"/>
              <a:t>values.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Heterogeneous</a:t>
            </a:r>
            <a:r>
              <a:rPr lang="en-US" sz="2800" dirty="0"/>
              <a:t> – A tuple can store </a:t>
            </a:r>
            <a:r>
              <a:rPr lang="en-US" sz="2800" b="1" dirty="0">
                <a:solidFill>
                  <a:srgbClr val="C00000"/>
                </a:solidFill>
              </a:rPr>
              <a:t>different data types </a:t>
            </a:r>
            <a:r>
              <a:rPr lang="en-US" sz="2800" dirty="0"/>
              <a:t>(integers, floats, strings, etc.).</a:t>
            </a:r>
          </a:p>
        </p:txBody>
      </p:sp>
    </p:spTree>
    <p:extLst>
      <p:ext uri="{BB962C8B-B14F-4D97-AF65-F5344CB8AC3E}">
        <p14:creationId xmlns:p14="http://schemas.microsoft.com/office/powerpoint/2010/main" val="30733514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C5579-E78C-7673-9393-E51C98563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9EDE-E587-95A1-EB24-D9429213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Tuple:</a:t>
            </a:r>
          </a:p>
          <a:p>
            <a:pPr marL="0" indent="0">
              <a:buNone/>
            </a:pPr>
            <a:r>
              <a:rPr lang="en-US" sz="2400" dirty="0"/>
              <a:t>Tuples are created using parentheses 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/>
              <a:t> or the </a:t>
            </a:r>
            <a:r>
              <a:rPr lang="en-US" sz="2400" b="1" dirty="0">
                <a:solidFill>
                  <a:srgbClr val="C00000"/>
                </a:solidFill>
              </a:rPr>
              <a:t>tuple()</a:t>
            </a:r>
            <a:r>
              <a:rPr lang="en-US" sz="2400" dirty="0"/>
              <a:t>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24116-0CC3-F03C-5471-B09DD77B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96" y="2146714"/>
            <a:ext cx="7980952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13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C0995-C1A3-B6A5-D5CA-036C0F8C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9140-CDD6-8D50-4709-42DC205F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Elements in a Tuple:</a:t>
            </a:r>
          </a:p>
          <a:p>
            <a:pPr marL="0" indent="0">
              <a:buNone/>
            </a:pPr>
            <a:r>
              <a:rPr lang="en-US" sz="2400" dirty="0"/>
              <a:t>Tuples </a:t>
            </a:r>
            <a:r>
              <a:rPr lang="en-US" sz="2400" b="1" dirty="0"/>
              <a:t>support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 just like lists.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E5FE6-09BA-1CC1-6177-97CE4CD5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43" y="2244038"/>
            <a:ext cx="8885714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302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D857D-2600-25D6-FB40-F0B6F250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96FEE-A03C-FCF2-8D6A-1FE70285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Tuple Unpacking:</a:t>
            </a:r>
          </a:p>
          <a:p>
            <a:pPr marL="0" indent="0">
              <a:buNone/>
            </a:pPr>
            <a:r>
              <a:rPr lang="en-US" sz="2400" dirty="0"/>
              <a:t>Tuples support </a:t>
            </a:r>
            <a:r>
              <a:rPr lang="en-US" sz="2400" b="1" dirty="0">
                <a:solidFill>
                  <a:srgbClr val="C00000"/>
                </a:solidFill>
              </a:rPr>
              <a:t>unpacking</a:t>
            </a:r>
            <a:r>
              <a:rPr lang="en-US" sz="2400" dirty="0"/>
              <a:t>, which allows storing tuple values in </a:t>
            </a:r>
            <a:r>
              <a:rPr lang="en-US" sz="2400" b="1" dirty="0"/>
              <a:t>separate variables.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When to Use Tuples?</a:t>
            </a:r>
          </a:p>
          <a:p>
            <a:r>
              <a:rPr lang="en-US" sz="2400" dirty="0"/>
              <a:t>When you need to store </a:t>
            </a:r>
            <a:r>
              <a:rPr lang="en-US" sz="2400" b="1" dirty="0">
                <a:solidFill>
                  <a:srgbClr val="C00000"/>
                </a:solidFill>
              </a:rPr>
              <a:t>data that should not change </a:t>
            </a:r>
            <a:r>
              <a:rPr lang="en-US" sz="2400" dirty="0"/>
              <a:t>(e.g., days of the week, coordinates, database records).</a:t>
            </a:r>
          </a:p>
          <a:p>
            <a:r>
              <a:rPr lang="en-US" sz="2400" dirty="0"/>
              <a:t>When you want </a:t>
            </a:r>
            <a:r>
              <a:rPr lang="en-US" sz="2400" b="1" dirty="0">
                <a:solidFill>
                  <a:srgbClr val="C00000"/>
                </a:solidFill>
              </a:rPr>
              <a:t>faster access </a:t>
            </a:r>
            <a:r>
              <a:rPr lang="en-US" sz="2400" dirty="0"/>
              <a:t>to elements compared to lists.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08C4E-021E-0E4F-F2ED-68F20F08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86" y="1676471"/>
            <a:ext cx="4954743" cy="23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256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8992-CCB6-FEA9-878D-429929D7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6C1E-260C-546F-0A5D-2C7B76A8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034142"/>
            <a:ext cx="10659110" cy="4354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Built-In Methods for Tuple:</a:t>
            </a:r>
          </a:p>
          <a:p>
            <a:pPr marL="0" indent="0">
              <a:buNone/>
            </a:pPr>
            <a:r>
              <a:rPr lang="en-US" sz="3200" dirty="0"/>
              <a:t>Tuples in Python have </a:t>
            </a:r>
            <a:r>
              <a:rPr lang="en-US" sz="3200" b="1" dirty="0"/>
              <a:t>only a few built-in methods </a:t>
            </a:r>
            <a:r>
              <a:rPr lang="en-US" sz="3200" dirty="0"/>
              <a:t>since they are </a:t>
            </a:r>
            <a:r>
              <a:rPr lang="en-US" sz="3200" b="1" dirty="0">
                <a:solidFill>
                  <a:srgbClr val="C00000"/>
                </a:solidFill>
              </a:rPr>
              <a:t>immutable</a:t>
            </a:r>
            <a:r>
              <a:rPr lang="en-US" sz="3200" dirty="0"/>
              <a:t> (cannot be modified). </a:t>
            </a:r>
          </a:p>
          <a:p>
            <a:pPr marL="0" indent="0">
              <a:buNone/>
            </a:pPr>
            <a:r>
              <a:rPr lang="en-US" sz="3200" b="1" dirty="0"/>
              <a:t>The two most commonly used tuple methods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count(value) </a:t>
            </a:r>
            <a:r>
              <a:rPr lang="en-US" sz="3200" dirty="0"/>
              <a:t>– Returns the number of occurrences of a value in the tuple.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/>
              <a:t>index(</a:t>
            </a:r>
            <a:r>
              <a:rPr lang="en-US" sz="3200" b="1" dirty="0">
                <a:solidFill>
                  <a:srgbClr val="C00000"/>
                </a:solidFill>
              </a:rPr>
              <a:t>value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C00000"/>
                </a:solidFill>
              </a:rPr>
              <a:t>start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rgbClr val="C00000"/>
                </a:solidFill>
              </a:rPr>
              <a:t>end</a:t>
            </a:r>
            <a:r>
              <a:rPr lang="en-US" sz="3200" b="1" dirty="0"/>
              <a:t>) </a:t>
            </a:r>
            <a:r>
              <a:rPr lang="en-US" sz="3200" dirty="0"/>
              <a:t>– Returns the first index of a value in the tuple.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718500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23301-EB5E-F90A-3AA8-91E93512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CFAE7-443F-D9CB-693D-3C239FAC5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1. count(value):</a:t>
            </a:r>
          </a:p>
          <a:p>
            <a:pPr marL="0" indent="0">
              <a:buNone/>
            </a:pPr>
            <a:r>
              <a:rPr lang="en-US" sz="2800" dirty="0"/>
              <a:t>This method returns the </a:t>
            </a:r>
            <a:r>
              <a:rPr lang="en-US" sz="2800" b="1" dirty="0">
                <a:solidFill>
                  <a:srgbClr val="C00000"/>
                </a:solidFill>
              </a:rPr>
              <a:t>number of times </a:t>
            </a:r>
            <a:r>
              <a:rPr lang="en-US" sz="2800" dirty="0"/>
              <a:t>a specified value </a:t>
            </a:r>
            <a:r>
              <a:rPr lang="en-US" sz="2800" b="1" dirty="0"/>
              <a:t>appears</a:t>
            </a:r>
            <a:r>
              <a:rPr lang="en-US" sz="2800" dirty="0"/>
              <a:t> in the tuple.</a:t>
            </a:r>
          </a:p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💡 </a:t>
            </a:r>
            <a:r>
              <a:rPr lang="en-US" sz="2800" b="1" dirty="0"/>
              <a:t>Use case: </a:t>
            </a:r>
            <a:r>
              <a:rPr lang="en-US" sz="2800" dirty="0"/>
              <a:t>When you need to check the </a:t>
            </a:r>
            <a:r>
              <a:rPr lang="en-US" sz="2800" b="1" dirty="0">
                <a:solidFill>
                  <a:srgbClr val="C00000"/>
                </a:solidFill>
              </a:rPr>
              <a:t>frequency</a:t>
            </a:r>
            <a:r>
              <a:rPr lang="en-US" sz="2800" dirty="0"/>
              <a:t> of an element in a tuple.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64954-A329-D715-C465-E12C3307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42" y="2975981"/>
            <a:ext cx="6542857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982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339D-0031-EC80-2638-A0A69F79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78CC-CA32-72BF-9F56-4D7634D0A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2. index(</a:t>
            </a:r>
            <a:r>
              <a:rPr lang="en-US" sz="2800" b="1" dirty="0">
                <a:solidFill>
                  <a:srgbClr val="C00000"/>
                </a:solidFill>
              </a:rPr>
              <a:t>value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start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end</a:t>
            </a:r>
            <a:r>
              <a:rPr lang="en-US" sz="2800" b="1" dirty="0"/>
              <a:t>):</a:t>
            </a:r>
          </a:p>
          <a:p>
            <a:pPr marL="0" indent="0">
              <a:buNone/>
            </a:pPr>
            <a:r>
              <a:rPr lang="en-US" sz="2800" dirty="0"/>
              <a:t>This method returns the </a:t>
            </a:r>
            <a:r>
              <a:rPr lang="en-US" sz="2800" b="1" dirty="0">
                <a:solidFill>
                  <a:srgbClr val="C00000"/>
                </a:solidFill>
              </a:rPr>
              <a:t>first index </a:t>
            </a:r>
            <a:r>
              <a:rPr lang="en-US" sz="2800" b="1" dirty="0"/>
              <a:t>where the specified value is found </a:t>
            </a:r>
            <a:r>
              <a:rPr lang="en-US" sz="2800" dirty="0"/>
              <a:t>in the tuple.</a:t>
            </a:r>
          </a:p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Optional parameters:</a:t>
            </a:r>
          </a:p>
          <a:p>
            <a:r>
              <a:rPr lang="en-US" sz="2800" b="1" dirty="0"/>
              <a:t>start </a:t>
            </a:r>
            <a:r>
              <a:rPr lang="en-US" sz="2800" dirty="0"/>
              <a:t>– The index where the </a:t>
            </a:r>
            <a:r>
              <a:rPr lang="en-US" sz="2800" b="1" dirty="0">
                <a:solidFill>
                  <a:srgbClr val="C00000"/>
                </a:solidFill>
              </a:rPr>
              <a:t>search should begin</a:t>
            </a:r>
            <a:r>
              <a:rPr lang="en-US" sz="2800" dirty="0"/>
              <a:t>.</a:t>
            </a:r>
          </a:p>
          <a:p>
            <a:r>
              <a:rPr lang="en-US" sz="2800" b="1" dirty="0"/>
              <a:t>end</a:t>
            </a:r>
            <a:r>
              <a:rPr lang="en-US" sz="2800" dirty="0"/>
              <a:t> – The index where the </a:t>
            </a:r>
            <a:r>
              <a:rPr lang="en-US" sz="2800" b="1" dirty="0">
                <a:solidFill>
                  <a:srgbClr val="C00000"/>
                </a:solidFill>
              </a:rPr>
              <a:t>search should stop</a:t>
            </a:r>
            <a:r>
              <a:rPr lang="en-US" sz="2800" dirty="0"/>
              <a:t>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9C215-F816-5A38-D6CC-F83FEB2E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01" y="2609952"/>
            <a:ext cx="6914286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944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2D60-9ECC-B6FC-0CB3-9A289491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302A-1374-A727-1EF9-D9283F63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 with start and end parameters: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💡 Use case: </a:t>
            </a:r>
            <a:r>
              <a:rPr lang="en-US" sz="2800" dirty="0"/>
              <a:t>When you need to find the </a:t>
            </a:r>
            <a:r>
              <a:rPr lang="en-US" sz="2800" b="1" dirty="0">
                <a:solidFill>
                  <a:srgbClr val="C00000"/>
                </a:solidFill>
              </a:rPr>
              <a:t>position</a:t>
            </a:r>
            <a:r>
              <a:rPr lang="en-US" sz="2800" dirty="0"/>
              <a:t> of an element in a tuple.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E51DD-6A43-175E-8AAE-C2FD6D363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10" y="1764285"/>
            <a:ext cx="8923809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996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E7976-AA29-DD14-AB5C-C4393B84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084D-4D0D-F43F-A8A6-DAC67884B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3) range</a:t>
            </a:r>
          </a:p>
          <a:p>
            <a:r>
              <a:rPr lang="en-US" sz="2400" dirty="0"/>
              <a:t>Represents a </a:t>
            </a:r>
            <a:r>
              <a:rPr lang="en-US" sz="2400" b="1" dirty="0">
                <a:solidFill>
                  <a:srgbClr val="C00000"/>
                </a:solidFill>
              </a:rPr>
              <a:t>sequence of numbers</a:t>
            </a:r>
            <a:r>
              <a:rPr lang="en-US" sz="2400" dirty="0"/>
              <a:t>.</a:t>
            </a:r>
          </a:p>
          <a:p>
            <a:r>
              <a:rPr lang="en-US" sz="2400" dirty="0"/>
              <a:t>Commonly used in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.</a:t>
            </a:r>
          </a:p>
          <a:p>
            <a:r>
              <a:rPr lang="en-US" sz="2400" dirty="0"/>
              <a:t>Syntax: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2060"/>
                </a:solidFill>
              </a:rPr>
              <a:t>start, stop, step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520CF-F8D4-CF30-D072-A5C7CEC7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4" y="3518269"/>
            <a:ext cx="9452472" cy="13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611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1FD14-06AC-155C-A451-94BEDBC69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1890C-6234-31A1-308C-ACC9DE13A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2. Set Types: </a:t>
            </a:r>
            <a:r>
              <a:rPr lang="en-US" sz="2800" dirty="0"/>
              <a:t>Sets are unordered collections of unique elements.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Sets : </a:t>
            </a:r>
            <a:r>
              <a:rPr lang="en-US" sz="2800" b="1" dirty="0"/>
              <a:t>{}</a:t>
            </a:r>
            <a:endParaRPr lang="en-US" sz="2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400" dirty="0"/>
              <a:t>A set is an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</a:t>
            </a:r>
            <a:r>
              <a:rPr lang="en-US" sz="2400" dirty="0"/>
              <a:t> of elements in Python. It is useful when you need to store </a:t>
            </a:r>
            <a:r>
              <a:rPr lang="en-US" sz="2400" b="1" dirty="0">
                <a:solidFill>
                  <a:srgbClr val="C00000"/>
                </a:solidFill>
              </a:rPr>
              <a:t>distinct</a:t>
            </a:r>
            <a:r>
              <a:rPr lang="en-US" sz="2400" dirty="0"/>
              <a:t> values and perform mathematical operations like </a:t>
            </a:r>
            <a:r>
              <a:rPr lang="en-US" sz="2400" b="1" dirty="0"/>
              <a:t>union</a:t>
            </a:r>
            <a:r>
              <a:rPr lang="en-US" sz="2400" dirty="0"/>
              <a:t>, </a:t>
            </a:r>
            <a:r>
              <a:rPr lang="en-US" sz="2400" b="1" dirty="0"/>
              <a:t>intersection</a:t>
            </a:r>
            <a:r>
              <a:rPr lang="en-US" sz="2400" dirty="0"/>
              <a:t>, and </a:t>
            </a:r>
            <a:r>
              <a:rPr lang="en-US" sz="2400" b="1" dirty="0"/>
              <a:t>difference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Characteristics of Sets: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Unordered – </a:t>
            </a:r>
            <a:r>
              <a:rPr lang="en-US" sz="2400" dirty="0"/>
              <a:t>The elements in a set </a:t>
            </a:r>
            <a:r>
              <a:rPr lang="en-US" sz="2400" b="1" dirty="0">
                <a:solidFill>
                  <a:srgbClr val="C00000"/>
                </a:solidFill>
              </a:rPr>
              <a:t>do not maintain any specific order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Unique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Elements</a:t>
            </a:r>
            <a:r>
              <a:rPr lang="en-US" sz="2400" b="1" dirty="0"/>
              <a:t> – </a:t>
            </a:r>
            <a:r>
              <a:rPr lang="en-US" sz="2400" dirty="0"/>
              <a:t>Sets </a:t>
            </a:r>
            <a:r>
              <a:rPr lang="en-US" sz="2400" b="1" dirty="0">
                <a:solidFill>
                  <a:srgbClr val="C00000"/>
                </a:solidFill>
              </a:rPr>
              <a:t>do not allow duplicate </a:t>
            </a:r>
            <a:r>
              <a:rPr lang="en-US" sz="2400" dirty="0"/>
              <a:t>values.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Mutable – </a:t>
            </a:r>
            <a:r>
              <a:rPr lang="en-US" sz="2400" dirty="0"/>
              <a:t>You can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remove</a:t>
            </a:r>
            <a:r>
              <a:rPr lang="en-US" sz="2400" dirty="0"/>
              <a:t> elements from a 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Heterogeneous – </a:t>
            </a:r>
            <a:r>
              <a:rPr lang="en-US" sz="2400" dirty="0"/>
              <a:t>A set can store </a:t>
            </a:r>
            <a:r>
              <a:rPr lang="en-US" sz="2400" b="1" dirty="0">
                <a:solidFill>
                  <a:srgbClr val="C00000"/>
                </a:solidFill>
              </a:rPr>
              <a:t>different data types </a:t>
            </a:r>
            <a:r>
              <a:rPr lang="en-US" sz="2400" dirty="0"/>
              <a:t>(integers, floats, strings,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Unindexed</a:t>
            </a:r>
            <a:r>
              <a:rPr lang="en-US" sz="2400" b="1" dirty="0"/>
              <a:t> – </a:t>
            </a:r>
            <a:r>
              <a:rPr lang="en-US" sz="2400" dirty="0"/>
              <a:t>You </a:t>
            </a:r>
            <a:r>
              <a:rPr lang="en-US" sz="2400" b="1" dirty="0"/>
              <a:t>cannot access set elements using an index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471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8036-C059-DC54-1C0D-F38FC653A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50BEF-517E-6E06-8E1B-60B7E150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63661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Python is </a:t>
            </a:r>
            <a:r>
              <a:rPr lang="en-US" sz="2400" b="1" dirty="0">
                <a:solidFill>
                  <a:srgbClr val="C00000"/>
                </a:solidFill>
              </a:rPr>
              <a:t>Compiled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Interpreted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is often described as both a compiled and an interpreted language, depending on how you look at its execution process. </a:t>
            </a:r>
          </a:p>
          <a:p>
            <a:pPr marL="0" indent="0">
              <a:buNone/>
            </a:pPr>
            <a:r>
              <a:rPr lang="en-US" sz="2400" b="1" dirty="0"/>
              <a:t>Compilation in Python:</a:t>
            </a:r>
          </a:p>
          <a:p>
            <a:pPr marL="0" indent="0">
              <a:buNone/>
            </a:pPr>
            <a:r>
              <a:rPr lang="en-US" sz="2400" dirty="0"/>
              <a:t>When you </a:t>
            </a:r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a Python program, it first goes through a </a:t>
            </a:r>
            <a:r>
              <a:rPr lang="en-US" sz="2400" b="1" dirty="0"/>
              <a:t>compilation step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Python interpreter </a:t>
            </a:r>
            <a:r>
              <a:rPr lang="en-US" sz="2400" dirty="0"/>
              <a:t>compiles the source code (.</a:t>
            </a:r>
            <a:r>
              <a:rPr lang="en-US" sz="2400" b="1" dirty="0" err="1">
                <a:solidFill>
                  <a:srgbClr val="C00000"/>
                </a:solidFill>
              </a:rPr>
              <a:t>py</a:t>
            </a:r>
            <a:r>
              <a:rPr lang="en-US" sz="2400" dirty="0"/>
              <a:t> file) into </a:t>
            </a:r>
            <a:r>
              <a:rPr lang="en-US" sz="2400" b="1" dirty="0">
                <a:solidFill>
                  <a:srgbClr val="0070C0"/>
                </a:solidFill>
              </a:rPr>
              <a:t>bytecode</a:t>
            </a:r>
            <a:r>
              <a:rPr lang="en-US" sz="2400" dirty="0"/>
              <a:t> (</a:t>
            </a:r>
            <a:r>
              <a:rPr lang="en-US" sz="2400" b="1" dirty="0"/>
              <a:t>a lower-level, </a:t>
            </a:r>
            <a:r>
              <a:rPr lang="en-US" sz="2400" b="1" dirty="0">
                <a:solidFill>
                  <a:srgbClr val="C00000"/>
                </a:solidFill>
              </a:rPr>
              <a:t>platform-independent</a:t>
            </a:r>
            <a:r>
              <a:rPr lang="en-US" sz="2400" b="1" dirty="0"/>
              <a:t> representation</a:t>
            </a:r>
            <a:r>
              <a:rPr lang="en-US" sz="2400" dirty="0"/>
              <a:t>). This bytecode is stored in .</a:t>
            </a:r>
            <a:r>
              <a:rPr lang="en-US" sz="2400" b="1" dirty="0" err="1">
                <a:solidFill>
                  <a:srgbClr val="C00000"/>
                </a:solidFill>
              </a:rPr>
              <a:t>pyc</a:t>
            </a:r>
            <a:r>
              <a:rPr lang="en-US" sz="2400" dirty="0"/>
              <a:t> files (in the __</a:t>
            </a:r>
            <a:r>
              <a:rPr lang="en-US" sz="2400" dirty="0" err="1"/>
              <a:t>pycache</a:t>
            </a:r>
            <a:r>
              <a:rPr lang="en-US" sz="2400" dirty="0"/>
              <a:t>__ directory).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Note:</a:t>
            </a:r>
          </a:p>
          <a:p>
            <a:pPr lvl="1"/>
            <a:r>
              <a:rPr lang="en-US" sz="2200" dirty="0"/>
              <a:t>This compilation step is </a:t>
            </a:r>
            <a:r>
              <a:rPr lang="en-US" sz="2200" b="1" dirty="0"/>
              <a:t>implicit</a:t>
            </a:r>
            <a:r>
              <a:rPr lang="en-US" sz="2200" dirty="0"/>
              <a:t> and </a:t>
            </a:r>
            <a:r>
              <a:rPr lang="en-US" sz="2200" b="1" dirty="0"/>
              <a:t>happens </a:t>
            </a:r>
            <a:r>
              <a:rPr lang="en-US" sz="2200" b="1" dirty="0">
                <a:solidFill>
                  <a:srgbClr val="C00000"/>
                </a:solidFill>
              </a:rPr>
              <a:t>behind the scenes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The </a:t>
            </a:r>
            <a:r>
              <a:rPr lang="en-US" sz="2200" b="1" dirty="0"/>
              <a:t>bytecode is not directly executed by your machine</a:t>
            </a:r>
            <a:r>
              <a:rPr lang="en-US" sz="2200" dirty="0"/>
              <a:t>; it is executed by the Python interpreter.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595118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6B75-6A49-CFD4-D2B6-FCE2AD5A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8A47-D9D7-5EC3-AA4D-CA081358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2) </a:t>
            </a:r>
            <a:r>
              <a:rPr lang="en-US" sz="2800" b="1" dirty="0" err="1">
                <a:solidFill>
                  <a:srgbClr val="002060"/>
                </a:solidFill>
              </a:rPr>
              <a:t>frozenset</a:t>
            </a:r>
            <a:r>
              <a:rPr lang="en-US" sz="2800" b="1" dirty="0">
                <a:solidFill>
                  <a:srgbClr val="002060"/>
                </a:solidFill>
              </a:rPr>
              <a:t>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version</a:t>
            </a:r>
            <a:r>
              <a:rPr lang="en-US" sz="2400" dirty="0"/>
              <a:t> of a set.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Created using </a:t>
            </a:r>
            <a:r>
              <a:rPr lang="en-US" sz="2400" b="1" dirty="0" err="1">
                <a:solidFill>
                  <a:srgbClr val="C00000"/>
                </a:solidFill>
              </a:rPr>
              <a:t>frozenset</a:t>
            </a:r>
            <a:r>
              <a:rPr lang="en-US" sz="2400" b="1" dirty="0">
                <a:solidFill>
                  <a:srgbClr val="C00000"/>
                </a:solidFill>
              </a:rPr>
              <a:t>() </a:t>
            </a:r>
            <a:r>
              <a:rPr lang="en-US" sz="2400" dirty="0"/>
              <a:t>function.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B016C-DCA0-EF62-0D29-2C175072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2967457"/>
            <a:ext cx="8038095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75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6D6C0-17A2-D358-6DDB-DB9DDCE1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35B13-4AC4-24E9-97D4-0BFDA1434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Set:</a:t>
            </a:r>
          </a:p>
          <a:p>
            <a:pPr marL="0" indent="0">
              <a:buNone/>
            </a:pPr>
            <a:r>
              <a:rPr lang="en-US" sz="2400" dirty="0"/>
              <a:t>Sets are defined using </a:t>
            </a:r>
            <a:r>
              <a:rPr lang="en-US" sz="2400" b="1" dirty="0"/>
              <a:t>curly</a:t>
            </a:r>
            <a:r>
              <a:rPr lang="en-US" sz="2400" dirty="0"/>
              <a:t> </a:t>
            </a:r>
            <a:r>
              <a:rPr lang="en-US" sz="2400" b="1" dirty="0"/>
              <a:t>braces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dirty="0"/>
              <a:t> or the </a:t>
            </a:r>
            <a:r>
              <a:rPr lang="en-US" sz="2400" b="1" dirty="0">
                <a:solidFill>
                  <a:srgbClr val="C00000"/>
                </a:solidFill>
              </a:rPr>
              <a:t>set()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B5BAF-0B4C-E378-9B23-CABDF764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895510"/>
            <a:ext cx="10400041" cy="36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990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20DD1-5391-1A54-10BA-CCEECD42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31C7-8B43-AB13-C47A-7381BDC2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Elements in a Set:</a:t>
            </a:r>
          </a:p>
          <a:p>
            <a:pPr marL="0" indent="0">
              <a:buNone/>
            </a:pPr>
            <a:r>
              <a:rPr lang="en-US" sz="2400" dirty="0"/>
              <a:t>Since sets are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/>
              <a:t>they do not support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However, you can </a:t>
            </a:r>
            <a:r>
              <a:rPr lang="en-US" sz="2400" b="1" dirty="0"/>
              <a:t>iterate over a set using a </a:t>
            </a:r>
            <a:r>
              <a:rPr lang="en-US" sz="2400" b="1" dirty="0">
                <a:solidFill>
                  <a:srgbClr val="C00000"/>
                </a:solidFill>
              </a:rPr>
              <a:t>loop</a:t>
            </a:r>
            <a:r>
              <a:rPr lang="en-US" sz="2400" dirty="0"/>
              <a:t>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0D933-5726-6326-C62B-88D65CEC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99" y="2573562"/>
            <a:ext cx="5571429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677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90762-3A40-DD1D-045F-44579CAC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9D51-525C-5118-C244-7F8BD58D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Adding Elements to a Set:</a:t>
            </a:r>
          </a:p>
          <a:p>
            <a:pPr marL="0" indent="0">
              <a:buNone/>
            </a:pPr>
            <a:r>
              <a:rPr lang="en-US" sz="2400" dirty="0"/>
              <a:t>You can use the </a:t>
            </a:r>
            <a:r>
              <a:rPr lang="en-US" sz="2400" b="1" dirty="0">
                <a:solidFill>
                  <a:srgbClr val="C00000"/>
                </a:solidFill>
              </a:rPr>
              <a:t>add() </a:t>
            </a:r>
            <a:r>
              <a:rPr lang="en-US" sz="2400" b="1" dirty="0"/>
              <a:t>method</a:t>
            </a:r>
            <a:r>
              <a:rPr lang="en-US" sz="2400" dirty="0"/>
              <a:t> to </a:t>
            </a:r>
            <a:r>
              <a:rPr lang="en-US" sz="2400" b="1" dirty="0"/>
              <a:t>insert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single element </a:t>
            </a:r>
            <a:r>
              <a:rPr lang="en-US" sz="2400" dirty="0"/>
              <a:t>into a set.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add </a:t>
            </a:r>
            <a:r>
              <a:rPr lang="en-US" sz="2400" b="1" dirty="0"/>
              <a:t>multiple elements</a:t>
            </a:r>
            <a:r>
              <a:rPr lang="en-US" sz="2400" dirty="0"/>
              <a:t>, use </a:t>
            </a:r>
            <a:r>
              <a:rPr lang="en-US" sz="2400" b="1" dirty="0">
                <a:solidFill>
                  <a:srgbClr val="C00000"/>
                </a:solidFill>
              </a:rPr>
              <a:t>update</a:t>
            </a:r>
            <a:r>
              <a:rPr lang="en-US" sz="2400" dirty="0"/>
              <a:t>():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26A25-ABB1-EE6A-D67F-4AB594B8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24" y="2011885"/>
            <a:ext cx="9095238" cy="11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D8267-0A2C-1E19-8907-13AE333E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24" y="4190999"/>
            <a:ext cx="10028571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7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A9D2F-246F-ACEA-45D6-1136D4F2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BDEC1-B13F-1ED0-5583-7598DC2A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664028"/>
            <a:ext cx="10659110" cy="3820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Removing Elements from a Set: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remove(value) </a:t>
            </a:r>
            <a:r>
              <a:rPr lang="en-US" sz="2400" dirty="0"/>
              <a:t>– Removes the element. </a:t>
            </a:r>
            <a:r>
              <a:rPr lang="en-US" sz="2400" b="1" dirty="0">
                <a:solidFill>
                  <a:srgbClr val="C00000"/>
                </a:solidFill>
              </a:rPr>
              <a:t>Raises an error </a:t>
            </a:r>
            <a:r>
              <a:rPr lang="en-US" sz="2400" dirty="0"/>
              <a:t>if the element is not found.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discard(value) </a:t>
            </a:r>
            <a:r>
              <a:rPr lang="en-US" sz="2400" dirty="0"/>
              <a:t>– Removes the element. </a:t>
            </a:r>
            <a:r>
              <a:rPr lang="en-US" sz="2400" b="1" dirty="0">
                <a:solidFill>
                  <a:srgbClr val="C00000"/>
                </a:solidFill>
              </a:rPr>
              <a:t>Does not raise an error </a:t>
            </a:r>
            <a:r>
              <a:rPr lang="en-US" sz="2400" dirty="0"/>
              <a:t>if the element is not found.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pop() </a:t>
            </a:r>
            <a:r>
              <a:rPr lang="en-US" sz="2400" dirty="0"/>
              <a:t>– Removes a </a:t>
            </a:r>
            <a:r>
              <a:rPr lang="en-US" sz="2400" b="1" dirty="0">
                <a:solidFill>
                  <a:srgbClr val="C00000"/>
                </a:solidFill>
              </a:rPr>
              <a:t>random element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clear() </a:t>
            </a:r>
            <a:r>
              <a:rPr lang="en-US" sz="2400" dirty="0"/>
              <a:t>– Removes </a:t>
            </a:r>
            <a:r>
              <a:rPr lang="en-US" sz="2400" b="1" dirty="0">
                <a:solidFill>
                  <a:srgbClr val="C00000"/>
                </a:solidFill>
              </a:rPr>
              <a:t>all elements </a:t>
            </a:r>
            <a:r>
              <a:rPr lang="en-US" sz="2400" dirty="0"/>
              <a:t>from the set.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665A6-5835-A7A8-4537-E4ADE5C4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56" y="3910828"/>
            <a:ext cx="8942857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30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86FBF-D95E-495C-A67B-F7F0E216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67332-DABD-A9AD-8C95-3F72BBE15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Set Operations:</a:t>
            </a:r>
          </a:p>
          <a:p>
            <a:pPr marL="0" indent="0">
              <a:buNone/>
            </a:pPr>
            <a:r>
              <a:rPr lang="en-US" sz="2400" b="1" dirty="0"/>
              <a:t>1. Union (</a:t>
            </a:r>
            <a:r>
              <a:rPr lang="en-US" sz="2400" b="1" dirty="0">
                <a:solidFill>
                  <a:srgbClr val="C00000"/>
                </a:solidFill>
              </a:rPr>
              <a:t>|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union()</a:t>
            </a:r>
            <a:r>
              <a:rPr lang="en-US" sz="2400" b="1" dirty="0"/>
              <a:t>): </a:t>
            </a:r>
            <a:r>
              <a:rPr lang="en-US" sz="2400" b="1" dirty="0">
                <a:solidFill>
                  <a:srgbClr val="C00000"/>
                </a:solidFill>
              </a:rPr>
              <a:t>Combines elements </a:t>
            </a:r>
            <a:r>
              <a:rPr lang="en-US" sz="2400" dirty="0"/>
              <a:t>from </a:t>
            </a:r>
            <a:r>
              <a:rPr lang="en-US" sz="2400" b="1" dirty="0"/>
              <a:t>two sets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removes duplicates</a:t>
            </a:r>
            <a:r>
              <a:rPr lang="en-US" sz="2400" dirty="0"/>
              <a:t>).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F291B-2736-9572-6003-E24774A4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52" y="2231086"/>
            <a:ext cx="7809524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0BC4-CB5A-6C6C-AF5E-DAFB0BFC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54C0-80DA-7F3B-C358-A290E0D3D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Intersection (</a:t>
            </a:r>
            <a:r>
              <a:rPr lang="en-US" sz="2400" b="1" dirty="0">
                <a:solidFill>
                  <a:srgbClr val="C00000"/>
                </a:solidFill>
              </a:rPr>
              <a:t>&amp;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intersection()</a:t>
            </a:r>
            <a:r>
              <a:rPr lang="en-US" sz="2400" b="1" dirty="0"/>
              <a:t>): </a:t>
            </a:r>
            <a:r>
              <a:rPr lang="en-US" sz="2400" dirty="0"/>
              <a:t>Returns elements that exist in </a:t>
            </a:r>
            <a:r>
              <a:rPr lang="en-US" sz="2400" b="1" dirty="0">
                <a:solidFill>
                  <a:srgbClr val="C00000"/>
                </a:solidFill>
              </a:rPr>
              <a:t>both sets (Common Element from both the sets)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Difference (</a:t>
            </a:r>
            <a:r>
              <a:rPr lang="en-US" sz="2400" b="1" dirty="0">
                <a:solidFill>
                  <a:srgbClr val="C00000"/>
                </a:solidFill>
              </a:rPr>
              <a:t>- </a:t>
            </a:r>
            <a:r>
              <a:rPr lang="en-US" sz="2400" b="1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difference()</a:t>
            </a:r>
            <a:r>
              <a:rPr lang="en-US" sz="2400" b="1" dirty="0"/>
              <a:t>): </a:t>
            </a:r>
            <a:r>
              <a:rPr lang="en-US" sz="2400" dirty="0"/>
              <a:t>Returns elements that </a:t>
            </a:r>
            <a:r>
              <a:rPr lang="en-US" sz="2400" b="1" dirty="0"/>
              <a:t>exist only in the first set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8D027-F3DC-B943-DFE7-CEF8336F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66" y="1656771"/>
            <a:ext cx="7838095" cy="1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FA2B-F11E-BF90-0E87-7B748B6F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479651"/>
            <a:ext cx="10805626" cy="14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327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B9F8-25DE-FFBF-FBBE-DC5B21B2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07F0-716A-9C5F-5AD6-DD21EB263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2"/>
            <a:ext cx="10659110" cy="3918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When to Use Sets?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you need </a:t>
            </a:r>
            <a:r>
              <a:rPr lang="en-US" sz="2800" b="1" dirty="0">
                <a:solidFill>
                  <a:srgbClr val="C00000"/>
                </a:solidFill>
              </a:rPr>
              <a:t>unique elements </a:t>
            </a:r>
            <a:r>
              <a:rPr lang="en-US" sz="2800" dirty="0"/>
              <a:t>(e.g., removing duplicates from a list).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performing </a:t>
            </a:r>
            <a:r>
              <a:rPr lang="en-US" sz="2800" b="1" dirty="0"/>
              <a:t>set operations </a:t>
            </a:r>
            <a:r>
              <a:rPr lang="en-US" sz="2800" dirty="0"/>
              <a:t>like </a:t>
            </a:r>
            <a:r>
              <a:rPr lang="en-US" sz="2800" b="1" dirty="0">
                <a:solidFill>
                  <a:srgbClr val="C00000"/>
                </a:solidFill>
              </a:rPr>
              <a:t>union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intersection</a:t>
            </a:r>
            <a:r>
              <a:rPr lang="en-US" sz="2800" dirty="0"/>
              <a:t>, or </a:t>
            </a:r>
            <a:r>
              <a:rPr lang="en-US" sz="2800" b="1" dirty="0">
                <a:solidFill>
                  <a:srgbClr val="C00000"/>
                </a:solidFill>
              </a:rPr>
              <a:t>difference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When </a:t>
            </a:r>
            <a:r>
              <a:rPr lang="en-US" sz="2800" b="1" dirty="0">
                <a:solidFill>
                  <a:srgbClr val="C00000"/>
                </a:solidFill>
              </a:rPr>
              <a:t>checking membership </a:t>
            </a:r>
            <a:r>
              <a:rPr lang="en-US" sz="2800" dirty="0"/>
              <a:t>(x in set is faster than x in list).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71469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0934-3D17-7EAD-8B40-53ECA14CD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98E5-9B7D-8DA8-6080-77DABA7C3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Mapping Types: </a:t>
            </a:r>
            <a:r>
              <a:rPr lang="en-US" sz="2800" b="1" dirty="0"/>
              <a:t>Dictionaries(</a:t>
            </a:r>
            <a:r>
              <a:rPr lang="en-US" sz="2800" b="1" dirty="0" err="1"/>
              <a:t>Dict</a:t>
            </a:r>
            <a:r>
              <a:rPr lang="en-US" sz="2800" b="1" dirty="0"/>
              <a:t>) in Python: </a:t>
            </a:r>
          </a:p>
          <a:p>
            <a:pPr marL="0" indent="0">
              <a:buNone/>
            </a:pPr>
            <a:r>
              <a:rPr lang="en-US" sz="2400" dirty="0"/>
              <a:t>Mappings store data in </a:t>
            </a:r>
            <a:r>
              <a:rPr lang="en-US" sz="2400" b="1" dirty="0"/>
              <a:t>key-value pairs. </a:t>
            </a:r>
            <a:r>
              <a:rPr lang="en-US" sz="2400" dirty="0"/>
              <a:t>A dictionary (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dirty="0"/>
              <a:t>) is an </a:t>
            </a:r>
            <a:r>
              <a:rPr lang="en-US" sz="2400" b="1" dirty="0">
                <a:solidFill>
                  <a:srgbClr val="C00000"/>
                </a:solidFill>
              </a:rPr>
              <a:t>unordered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key-value</a:t>
            </a:r>
            <a:r>
              <a:rPr lang="en-US" sz="2400" dirty="0"/>
              <a:t> based data structure in Python. It is widely used for </a:t>
            </a:r>
            <a:r>
              <a:rPr lang="en-US" sz="2400" b="1" dirty="0"/>
              <a:t>storing</a:t>
            </a:r>
            <a:r>
              <a:rPr lang="en-US" sz="2400" dirty="0"/>
              <a:t> and </a:t>
            </a:r>
            <a:r>
              <a:rPr lang="en-US" sz="2400" b="1" dirty="0"/>
              <a:t>retrieving</a:t>
            </a:r>
            <a:r>
              <a:rPr lang="en-US" sz="2400" dirty="0"/>
              <a:t> data </a:t>
            </a:r>
            <a:r>
              <a:rPr lang="en-US" sz="2400" b="1" dirty="0">
                <a:solidFill>
                  <a:srgbClr val="C00000"/>
                </a:solidFill>
              </a:rPr>
              <a:t>efficiently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  <a:r>
              <a:rPr lang="en-US" sz="2400" dirty="0"/>
              <a:t>: Enclosed in </a:t>
            </a:r>
            <a:r>
              <a:rPr lang="en-US" sz="2400" b="1" dirty="0">
                <a:solidFill>
                  <a:srgbClr val="C00000"/>
                </a:solidFill>
              </a:rPr>
              <a:t>curly braces </a:t>
            </a:r>
            <a:r>
              <a:rPr lang="en-US" sz="2400" dirty="0"/>
              <a:t>{}.</a:t>
            </a:r>
          </a:p>
          <a:p>
            <a:pPr marL="0" indent="0">
              <a:buNone/>
            </a:pPr>
            <a:r>
              <a:rPr lang="en-US" sz="2400" b="1" dirty="0"/>
              <a:t>Characteristics of Dictionaries:</a:t>
            </a:r>
          </a:p>
          <a:p>
            <a:r>
              <a:rPr lang="en-US" sz="2400" b="1" dirty="0"/>
              <a:t>Key-Value Pairs </a:t>
            </a:r>
            <a:r>
              <a:rPr lang="en-US" sz="2400" dirty="0"/>
              <a:t>– Each element consists of a </a:t>
            </a:r>
            <a:r>
              <a:rPr lang="en-US" sz="2400" b="1" dirty="0">
                <a:solidFill>
                  <a:srgbClr val="C00000"/>
                </a:solidFill>
              </a:rPr>
              <a:t>key</a:t>
            </a:r>
            <a:r>
              <a:rPr lang="en-US" sz="2400" dirty="0"/>
              <a:t> and a </a:t>
            </a:r>
            <a:r>
              <a:rPr lang="en-US" sz="2400" b="1" dirty="0">
                <a:solidFill>
                  <a:srgbClr val="C00000"/>
                </a:solidFill>
              </a:rPr>
              <a:t>value</a:t>
            </a:r>
            <a:r>
              <a:rPr lang="en-US" sz="2400" dirty="0"/>
              <a:t>.</a:t>
            </a:r>
          </a:p>
          <a:p>
            <a:r>
              <a:rPr lang="en-US" sz="2400" b="1" dirty="0"/>
              <a:t>Keys Must Be Unique </a:t>
            </a:r>
            <a:r>
              <a:rPr lang="en-US" sz="2400" dirty="0"/>
              <a:t>– </a:t>
            </a:r>
            <a:r>
              <a:rPr lang="en-US" sz="2400" b="1" dirty="0"/>
              <a:t>Duplicate</a:t>
            </a:r>
            <a:r>
              <a:rPr lang="en-US" sz="2400" dirty="0"/>
              <a:t> </a:t>
            </a:r>
            <a:r>
              <a:rPr lang="en-US" sz="2400" b="1" dirty="0"/>
              <a:t>keys</a:t>
            </a:r>
            <a:r>
              <a:rPr lang="en-US" sz="2400" dirty="0"/>
              <a:t> are not allowed.</a:t>
            </a:r>
          </a:p>
          <a:p>
            <a:r>
              <a:rPr lang="en-US" sz="2400" b="1" dirty="0"/>
              <a:t>Mutable </a:t>
            </a:r>
            <a:r>
              <a:rPr lang="en-US" sz="2400" dirty="0"/>
              <a:t>– You can modify, add, or remove key-value pairs.</a:t>
            </a:r>
          </a:p>
          <a:p>
            <a:r>
              <a:rPr lang="en-US" sz="2400" b="1" dirty="0"/>
              <a:t>Unordered (Before Python 3.7) </a:t>
            </a:r>
            <a:r>
              <a:rPr lang="en-US" sz="2400" dirty="0"/>
              <a:t>– In Python 3.7+, </a:t>
            </a:r>
            <a:r>
              <a:rPr lang="en-US" sz="2400" b="1" dirty="0">
                <a:solidFill>
                  <a:srgbClr val="C00000"/>
                </a:solidFill>
              </a:rPr>
              <a:t>dictionaries maintain </a:t>
            </a:r>
            <a:r>
              <a:rPr lang="en-US" sz="2400" dirty="0"/>
              <a:t>insertion order.</a:t>
            </a:r>
          </a:p>
          <a:p>
            <a:r>
              <a:rPr lang="en-US" sz="2400" b="1" dirty="0"/>
              <a:t>Fast Lookup </a:t>
            </a:r>
            <a:r>
              <a:rPr lang="en-US" sz="2400" dirty="0"/>
              <a:t>– Dictionary lookup (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b="1" dirty="0">
                <a:solidFill>
                  <a:srgbClr val="C00000"/>
                </a:solidFill>
              </a:rPr>
              <a:t>[key]</a:t>
            </a:r>
            <a:r>
              <a:rPr lang="en-US" sz="2400" dirty="0"/>
              <a:t>) is faster than searching in a list.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823697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90DCD-1A88-223D-8DEB-D2F1A9E8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EB25-50FE-E28D-739E-C538CFFE1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 Dictionary:</a:t>
            </a:r>
          </a:p>
          <a:p>
            <a:pPr marL="0" indent="0">
              <a:buNone/>
            </a:pPr>
            <a:r>
              <a:rPr lang="en-US" sz="2400" dirty="0"/>
              <a:t>Dictionaries are created using </a:t>
            </a:r>
            <a:r>
              <a:rPr lang="en-US" sz="2400" b="1" dirty="0"/>
              <a:t>curly braces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b="1" dirty="0"/>
              <a:t> </a:t>
            </a:r>
            <a:r>
              <a:rPr lang="en-US" sz="2400" dirty="0"/>
              <a:t>or the </a:t>
            </a:r>
            <a:r>
              <a:rPr lang="en-US" sz="2400" b="1" dirty="0" err="1">
                <a:solidFill>
                  <a:srgbClr val="C00000"/>
                </a:solidFill>
              </a:rPr>
              <a:t>dict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/>
              <a:t> </a:t>
            </a:r>
            <a:r>
              <a:rPr lang="en-US" sz="2400" b="1" dirty="0"/>
              <a:t>constructor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158CE-50A9-2CA6-C315-539296FB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53" y="1779437"/>
            <a:ext cx="9845576" cy="46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8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05DB-A97C-1A28-D0AD-5C9E400C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EF7F4-8F69-BB45-BDA5-95A571E3E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Parts of Python Programming Language:</a:t>
            </a:r>
          </a:p>
          <a:p>
            <a:pPr marL="0" indent="0">
              <a:buNone/>
            </a:pPr>
            <a:r>
              <a:rPr lang="en-US" sz="2600" dirty="0"/>
              <a:t>Python programming language </a:t>
            </a:r>
            <a:r>
              <a:rPr lang="en-US" sz="2600" b="1" dirty="0"/>
              <a:t>consists of </a:t>
            </a:r>
            <a:r>
              <a:rPr lang="en-US" sz="2600" dirty="0"/>
              <a:t>several </a:t>
            </a:r>
            <a:r>
              <a:rPr lang="en-US" sz="2600" b="1" dirty="0">
                <a:solidFill>
                  <a:srgbClr val="C00000"/>
                </a:solidFill>
              </a:rPr>
              <a:t>essential components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and </a:t>
            </a:r>
            <a:r>
              <a:rPr lang="en-US" sz="2600" b="1" dirty="0">
                <a:solidFill>
                  <a:srgbClr val="C00000"/>
                </a:solidFill>
              </a:rPr>
              <a:t>parts</a:t>
            </a:r>
            <a:r>
              <a:rPr lang="en-US" sz="2600" dirty="0"/>
              <a:t> that </a:t>
            </a:r>
            <a:r>
              <a:rPr lang="en-US" sz="2600" b="1" dirty="0"/>
              <a:t>work together</a:t>
            </a:r>
            <a:r>
              <a:rPr lang="en-US" sz="2600" dirty="0"/>
              <a:t> to provide its functionality and versatility.</a:t>
            </a:r>
          </a:p>
          <a:p>
            <a:pPr marL="457200" indent="-457200">
              <a:buAutoNum type="arabicPeriod"/>
            </a:pPr>
            <a:r>
              <a:rPr lang="en-US" sz="2200" dirty="0"/>
              <a:t>Identifiers </a:t>
            </a:r>
          </a:p>
          <a:p>
            <a:pPr marL="457200" indent="-457200">
              <a:buAutoNum type="arabicPeriod"/>
            </a:pPr>
            <a:r>
              <a:rPr lang="en-US" sz="2200" dirty="0"/>
              <a:t>Keywords</a:t>
            </a:r>
          </a:p>
          <a:p>
            <a:pPr marL="457200" indent="-457200">
              <a:buAutoNum type="arabicPeriod"/>
            </a:pPr>
            <a:r>
              <a:rPr lang="en-US" sz="2200" dirty="0"/>
              <a:t>Statements and Expressions</a:t>
            </a:r>
          </a:p>
          <a:p>
            <a:pPr marL="457200" indent="-457200">
              <a:buAutoNum type="arabicPeriod"/>
            </a:pPr>
            <a:r>
              <a:rPr lang="en-US" sz="2200" dirty="0"/>
              <a:t>Variables</a:t>
            </a:r>
          </a:p>
          <a:p>
            <a:pPr marL="457200" indent="-457200">
              <a:buAutoNum type="arabicPeriod"/>
            </a:pPr>
            <a:r>
              <a:rPr lang="en-US" sz="2200" dirty="0"/>
              <a:t>Operators</a:t>
            </a:r>
          </a:p>
          <a:p>
            <a:pPr marL="457200" indent="-457200">
              <a:buAutoNum type="arabicPeriod"/>
            </a:pPr>
            <a:r>
              <a:rPr lang="en-US" sz="2200" dirty="0"/>
              <a:t>Precedence and Associativity</a:t>
            </a:r>
          </a:p>
          <a:p>
            <a:pPr marL="457200" indent="-457200">
              <a:buAutoNum type="arabicPeriod"/>
            </a:pPr>
            <a:r>
              <a:rPr lang="en-US" sz="2200" dirty="0"/>
              <a:t>Data Types</a:t>
            </a:r>
          </a:p>
          <a:p>
            <a:pPr marL="457200" indent="-457200">
              <a:buAutoNum type="arabicPeriod"/>
            </a:pPr>
            <a:r>
              <a:rPr lang="en-US" sz="2200" dirty="0"/>
              <a:t>Indentation</a:t>
            </a:r>
          </a:p>
          <a:p>
            <a:pPr marL="457200" indent="-457200">
              <a:buAutoNum type="arabicPeriod"/>
            </a:pPr>
            <a:r>
              <a:rPr lang="en-US" sz="2200" dirty="0"/>
              <a:t>Comments</a:t>
            </a:r>
          </a:p>
          <a:p>
            <a:pPr marL="457200" indent="-457200">
              <a:buAutoNum type="arabicPeriod"/>
            </a:pPr>
            <a:r>
              <a:rPr lang="en-US" sz="2200" dirty="0"/>
              <a:t>Program Execution</a:t>
            </a:r>
          </a:p>
          <a:p>
            <a:pPr marL="457200" indent="-457200">
              <a:buAutoNum type="arabicPeriod"/>
            </a:pPr>
            <a:r>
              <a:rPr lang="en-US" sz="2200" dirty="0"/>
              <a:t>Reading Input and Print Output</a:t>
            </a:r>
          </a:p>
        </p:txBody>
      </p:sp>
    </p:spTree>
    <p:extLst>
      <p:ext uri="{BB962C8B-B14F-4D97-AF65-F5344CB8AC3E}">
        <p14:creationId xmlns:p14="http://schemas.microsoft.com/office/powerpoint/2010/main" val="9271035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06D40-4254-87FC-C287-80697A2A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80F2-1D2D-AE54-5B75-1C62C50FB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Accessing Dictionary Elements: </a:t>
            </a:r>
            <a:r>
              <a:rPr lang="en-US" sz="2400" dirty="0"/>
              <a:t>You can access dictionary values </a:t>
            </a:r>
            <a:r>
              <a:rPr lang="en-US" sz="2400" b="1" dirty="0">
                <a:solidFill>
                  <a:srgbClr val="C00000"/>
                </a:solidFill>
              </a:rPr>
              <a:t>using keys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🔹 get() </a:t>
            </a:r>
            <a:r>
              <a:rPr lang="en-US" sz="2400" dirty="0"/>
              <a:t>is </a:t>
            </a:r>
            <a:r>
              <a:rPr lang="en-US" sz="2400" b="1" dirty="0"/>
              <a:t>preferred</a:t>
            </a:r>
            <a:r>
              <a:rPr lang="en-US" sz="2400" dirty="0"/>
              <a:t> over </a:t>
            </a:r>
            <a:r>
              <a:rPr lang="en-US" sz="2400" b="1" dirty="0" err="1"/>
              <a:t>dict</a:t>
            </a:r>
            <a:r>
              <a:rPr lang="en-US" sz="2400" b="1" dirty="0"/>
              <a:t>[key] </a:t>
            </a:r>
            <a:r>
              <a:rPr lang="en-US" sz="2400" dirty="0"/>
              <a:t>because it </a:t>
            </a:r>
            <a:r>
              <a:rPr lang="en-US" sz="2400" b="1" dirty="0">
                <a:solidFill>
                  <a:srgbClr val="C00000"/>
                </a:solidFill>
              </a:rPr>
              <a:t>avoids errors </a:t>
            </a:r>
            <a:r>
              <a:rPr lang="en-US" sz="2400" dirty="0"/>
              <a:t>if the key does not exist.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E4204-E7EC-7BDF-C733-ED39FFF5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3" y="1635656"/>
            <a:ext cx="6752381" cy="12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90936-DE69-DC8A-3889-E9001FF4C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0" y="4433219"/>
            <a:ext cx="101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743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32D2-80EA-C6B7-2941-CD4B580EE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3CF7-20DC-D73C-80B5-EEF8EAE5A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Adding &amp; Updating Dictionary Elements:</a:t>
            </a:r>
          </a:p>
          <a:p>
            <a:pPr marL="0" indent="0">
              <a:buNone/>
            </a:pPr>
            <a:r>
              <a:rPr lang="en-US" sz="2400" dirty="0"/>
              <a:t>Dictionaries are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so you can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update</a:t>
            </a:r>
            <a:r>
              <a:rPr lang="en-US" sz="2400" dirty="0"/>
              <a:t> </a:t>
            </a:r>
            <a:r>
              <a:rPr lang="en-US" sz="2400" b="1" dirty="0"/>
              <a:t>key-value pairs.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777BB-AF06-38D8-0874-EE7289D8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74"/>
          <a:stretch/>
        </p:blipFill>
        <p:spPr>
          <a:xfrm>
            <a:off x="595970" y="2003037"/>
            <a:ext cx="11000060" cy="36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85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77D42-B6D9-27D9-6C54-ECAE01FC1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4D71-FAB6-B806-230D-743E547BC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C00000"/>
                </a:solidFill>
              </a:rPr>
              <a:t>Removing</a:t>
            </a:r>
            <a:r>
              <a:rPr lang="en-IN" sz="2800" b="1" dirty="0"/>
              <a:t> Dictionary Elements:</a:t>
            </a:r>
          </a:p>
          <a:p>
            <a:pPr marL="0" indent="0">
              <a:buNone/>
            </a:pPr>
            <a:endParaRPr lang="en-IN"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129831-40BF-E191-0AF7-C7C5BAAC94C6}"/>
              </a:ext>
            </a:extLst>
          </p:cNvPr>
          <p:cNvGraphicFramePr>
            <a:graphicFrameLocks noGrp="1"/>
          </p:cNvGraphicFramePr>
          <p:nvPr/>
        </p:nvGraphicFramePr>
        <p:xfrm>
          <a:off x="777240" y="1704005"/>
          <a:ext cx="10166668" cy="4163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09703">
                  <a:extLst>
                    <a:ext uri="{9D8B030D-6E8A-4147-A177-3AD203B41FA5}">
                      <a16:colId xmlns:a16="http://schemas.microsoft.com/office/drawing/2014/main" val="1553279436"/>
                    </a:ext>
                  </a:extLst>
                </a:gridCol>
                <a:gridCol w="6556965">
                  <a:extLst>
                    <a:ext uri="{9D8B030D-6E8A-4147-A177-3AD203B41FA5}">
                      <a16:colId xmlns:a16="http://schemas.microsoft.com/office/drawing/2014/main" val="2926313832"/>
                    </a:ext>
                  </a:extLst>
                </a:gridCol>
              </a:tblGrid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Method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Description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7380385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pop(key)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Removes</a:t>
                      </a:r>
                      <a:r>
                        <a:rPr lang="en-IN" sz="2800" kern="100" dirty="0">
                          <a:effectLst/>
                        </a:rPr>
                        <a:t> and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returns</a:t>
                      </a:r>
                      <a:r>
                        <a:rPr lang="en-IN" sz="2800" kern="100" dirty="0">
                          <a:effectLst/>
                        </a:rPr>
                        <a:t> the </a:t>
                      </a:r>
                      <a:r>
                        <a:rPr lang="en-IN" sz="2800" b="1" kern="100" dirty="0">
                          <a:effectLst/>
                        </a:rPr>
                        <a:t>value of the key</a:t>
                      </a:r>
                      <a:endParaRPr lang="en-IN" sz="28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0250680"/>
                  </a:ext>
                </a:extLst>
              </a:tr>
              <a:tr h="1405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 err="1">
                          <a:effectLst/>
                        </a:rPr>
                        <a:t>popitem</a:t>
                      </a:r>
                      <a:r>
                        <a:rPr lang="en-IN" sz="2800" kern="100" dirty="0">
                          <a:effectLst/>
                        </a:rPr>
                        <a:t>()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Removes and returns the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last inserted key-value pair </a:t>
                      </a:r>
                      <a:r>
                        <a:rPr lang="en-IN" sz="2800" kern="100" dirty="0">
                          <a:effectLst/>
                        </a:rPr>
                        <a:t>(Python 3.7+)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609416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del dict[key]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Deletes</a:t>
                      </a:r>
                      <a:r>
                        <a:rPr lang="en-IN" sz="2800" kern="100" dirty="0">
                          <a:effectLst/>
                        </a:rPr>
                        <a:t> a specific key-value pair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362154"/>
                  </a:ext>
                </a:extLst>
              </a:tr>
              <a:tr h="6895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clear()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Removes </a:t>
                      </a:r>
                      <a:r>
                        <a:rPr lang="en-IN" sz="2800" b="1" kern="100" dirty="0">
                          <a:solidFill>
                            <a:srgbClr val="C00000"/>
                          </a:solidFill>
                          <a:effectLst/>
                        </a:rPr>
                        <a:t>all elements </a:t>
                      </a:r>
                      <a:r>
                        <a:rPr lang="en-IN" sz="2800" kern="100" dirty="0">
                          <a:effectLst/>
                        </a:rPr>
                        <a:t>from the dictionary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227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0318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106C-90D2-EC8D-9F41-CD0F778A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7D582-86A7-961E-0BF6-DB30EB56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337457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28EBA-1DE2-BE9A-0FF9-686710AE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62" y="786857"/>
            <a:ext cx="10374086" cy="57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81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979FB-8E63-BFFF-B4ED-4A8518B3F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E7C6B-BB81-06DE-72C6-AC47EECC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Looping Through a Dictionary: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Loop Through </a:t>
            </a:r>
            <a:r>
              <a:rPr lang="en-IN" sz="2400" b="1" dirty="0">
                <a:solidFill>
                  <a:srgbClr val="C00000"/>
                </a:solidFill>
              </a:rPr>
              <a:t>Keys</a:t>
            </a:r>
            <a:r>
              <a:rPr lang="en-IN" sz="2400" b="1" dirty="0"/>
              <a:t>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r>
              <a:rPr lang="en-IN" sz="2400" b="1" dirty="0"/>
              <a:t>Loop Through </a:t>
            </a:r>
            <a:r>
              <a:rPr lang="en-IN" sz="2400" b="1" dirty="0">
                <a:solidFill>
                  <a:srgbClr val="C00000"/>
                </a:solidFill>
              </a:rPr>
              <a:t>Value</a:t>
            </a:r>
            <a:r>
              <a:rPr lang="en-IN" sz="24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A7DC0-C2A7-FD23-7335-5DD9EBBF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43" y="1783352"/>
            <a:ext cx="5178485" cy="1796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3914D-DB5F-9D83-5D46-D78F8A5CD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43" y="4374838"/>
            <a:ext cx="5764248" cy="19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00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C9ACB-B5B7-1EEC-889E-7CD572D28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F1D-D715-9FB0-4726-AFC402B11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Loop Through Key-Value Pairs: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F8DFA-8601-A740-1EC2-BFFB8736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09" y="1478323"/>
            <a:ext cx="7295238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370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59A49-869C-8D82-1487-6453762B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535E0-353B-3176-90E3-1B2C7EE1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25" y="1066800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When to Use Dictionaries?</a:t>
            </a:r>
          </a:p>
          <a:p>
            <a:r>
              <a:rPr lang="en-US" sz="2800" dirty="0"/>
              <a:t>When you need </a:t>
            </a:r>
            <a:r>
              <a:rPr lang="en-US" sz="2800" b="1" dirty="0">
                <a:solidFill>
                  <a:srgbClr val="C00000"/>
                </a:solidFill>
              </a:rPr>
              <a:t>fast lookups by key </a:t>
            </a:r>
            <a:r>
              <a:rPr lang="en-US" sz="2800" dirty="0"/>
              <a:t>(O(1) time complexity).</a:t>
            </a:r>
          </a:p>
          <a:p>
            <a:r>
              <a:rPr lang="en-US" sz="2800" dirty="0"/>
              <a:t>When storing </a:t>
            </a:r>
            <a:r>
              <a:rPr lang="en-US" sz="2800" b="1" dirty="0">
                <a:solidFill>
                  <a:srgbClr val="C00000"/>
                </a:solidFill>
              </a:rPr>
              <a:t>key-value data </a:t>
            </a:r>
            <a:r>
              <a:rPr lang="en-US" sz="2800" dirty="0"/>
              <a:t>(e.g., JSON responses, configurations).</a:t>
            </a:r>
          </a:p>
          <a:p>
            <a:r>
              <a:rPr lang="en-US" sz="2800" dirty="0"/>
              <a:t>When working with </a:t>
            </a:r>
            <a:r>
              <a:rPr lang="en-US" sz="2800" b="1" dirty="0">
                <a:solidFill>
                  <a:srgbClr val="C00000"/>
                </a:solidFill>
              </a:rPr>
              <a:t>structured data </a:t>
            </a:r>
            <a:r>
              <a:rPr lang="en-US" sz="2800" dirty="0"/>
              <a:t>like user details, product catalogs, etc.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953943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AF78-BDEB-5560-542A-4F90FF44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A295-4092-84AC-364D-D3395336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The type( ) Function and Is Operator: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type() Function in Python:</a:t>
            </a:r>
          </a:p>
          <a:p>
            <a:pPr marL="0" indent="0">
              <a:buNone/>
            </a:pPr>
            <a:r>
              <a:rPr lang="en-US" sz="2400" dirty="0"/>
              <a:t>The type() function in Python is a </a:t>
            </a:r>
            <a:r>
              <a:rPr lang="en-US" sz="2400" b="1" dirty="0">
                <a:solidFill>
                  <a:srgbClr val="C00000"/>
                </a:solidFill>
              </a:rPr>
              <a:t>built-in function </a:t>
            </a:r>
            <a:r>
              <a:rPr lang="en-US" sz="2400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determine the type of an object</a:t>
            </a:r>
            <a:r>
              <a:rPr lang="en-US" sz="2400" dirty="0"/>
              <a:t>. It helps identify </a:t>
            </a:r>
            <a:r>
              <a:rPr lang="en-US" sz="2400" b="1" dirty="0">
                <a:solidFill>
                  <a:srgbClr val="C00000"/>
                </a:solidFill>
              </a:rPr>
              <a:t>what kind of data type an object belongs to</a:t>
            </a:r>
            <a:r>
              <a:rPr lang="en-US" sz="2400" dirty="0"/>
              <a:t>, such as int, float, str, list, etc.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object: </a:t>
            </a:r>
            <a:r>
              <a:rPr lang="en-US" sz="2400" dirty="0"/>
              <a:t>The input whose type is to be determined.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DE4D9-51E6-DC88-5E86-F3E0BB43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60" y="3241208"/>
            <a:ext cx="3504189" cy="9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33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B0CA1-E6B1-B258-A889-89BEAE65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42DE-53EE-02EE-16DD-09A6CCD9A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type() Works:</a:t>
            </a:r>
          </a:p>
          <a:p>
            <a:pPr marL="0" indent="0">
              <a:buNone/>
            </a:pPr>
            <a:r>
              <a:rPr lang="en-US" sz="2400" dirty="0"/>
              <a:t>The function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 </a:t>
            </a:r>
            <a:r>
              <a:rPr lang="en-US" sz="2400" b="1" dirty="0"/>
              <a:t>of the object</a:t>
            </a:r>
            <a:r>
              <a:rPr lang="en-US" sz="2400" dirty="0"/>
              <a:t>. Python uses </a:t>
            </a:r>
            <a:r>
              <a:rPr lang="en-US" sz="2400" b="1" dirty="0">
                <a:solidFill>
                  <a:srgbClr val="C00000"/>
                </a:solidFill>
              </a:rPr>
              <a:t>classes to define its data types</a:t>
            </a:r>
            <a:r>
              <a:rPr lang="en-US" sz="2400" dirty="0"/>
              <a:t>, so type() effectively tells you the </a:t>
            </a:r>
            <a:r>
              <a:rPr lang="en-US" sz="2400" b="1" dirty="0"/>
              <a:t>class to which the object belongs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88E14-5F72-6202-48C7-6773FA43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33" y="2459948"/>
            <a:ext cx="80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85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6F39-DB89-B525-DCE0-73C132EA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5D18-CAB3-3CF3-B3A3-E669E983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is</a:t>
            </a:r>
            <a:r>
              <a:rPr lang="en-US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Operator in Python:</a:t>
            </a:r>
          </a:p>
          <a:p>
            <a:pPr marL="0" indent="0">
              <a:buNone/>
            </a:pPr>
            <a:r>
              <a:rPr lang="en-US" sz="2400" dirty="0"/>
              <a:t>The is operator in Python is used to </a:t>
            </a:r>
            <a:r>
              <a:rPr lang="en-US" sz="2400" b="1" dirty="0">
                <a:solidFill>
                  <a:srgbClr val="C00000"/>
                </a:solidFill>
              </a:rPr>
              <a:t>compare the identity of two objects</a:t>
            </a:r>
            <a:r>
              <a:rPr lang="en-US" sz="2400" dirty="0"/>
              <a:t>. It checks </a:t>
            </a:r>
            <a:r>
              <a:rPr lang="en-US" sz="2400" b="1" dirty="0"/>
              <a:t>whether</a:t>
            </a:r>
            <a:r>
              <a:rPr lang="en-US" sz="2400" dirty="0"/>
              <a:t> </a:t>
            </a:r>
            <a:r>
              <a:rPr lang="en-US" sz="2400" b="1" dirty="0"/>
              <a:t>two variables </a:t>
            </a:r>
            <a:r>
              <a:rPr lang="en-US" sz="2400" b="1" dirty="0">
                <a:solidFill>
                  <a:srgbClr val="C00000"/>
                </a:solidFill>
              </a:rPr>
              <a:t>refer to the same object </a:t>
            </a:r>
            <a:r>
              <a:rPr lang="en-US" sz="2400" b="1" dirty="0"/>
              <a:t>in memory</a:t>
            </a:r>
            <a:r>
              <a:rPr lang="en-US" sz="2400" dirty="0"/>
              <a:t>, not just if their values are equal.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r>
              <a:rPr lang="en-US" sz="2400" dirty="0"/>
              <a:t>Returns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</a:t>
            </a:r>
            <a:r>
              <a:rPr lang="en-US" sz="2400" b="1" dirty="0"/>
              <a:t>if both x and y refer to the </a:t>
            </a:r>
            <a:r>
              <a:rPr lang="en-US" sz="2400" b="1" dirty="0">
                <a:solidFill>
                  <a:srgbClr val="C00000"/>
                </a:solidFill>
              </a:rPr>
              <a:t>same object </a:t>
            </a:r>
            <a:r>
              <a:rPr lang="en-US" sz="2400" b="1" dirty="0"/>
              <a:t>in memory.</a:t>
            </a:r>
          </a:p>
          <a:p>
            <a:r>
              <a:rPr lang="en-US" sz="2400" dirty="0"/>
              <a:t>Returns </a:t>
            </a:r>
            <a:r>
              <a:rPr lang="en-US" sz="2400" b="1" dirty="0"/>
              <a:t>False</a:t>
            </a:r>
            <a:r>
              <a:rPr lang="en-US" sz="2400" dirty="0"/>
              <a:t> </a:t>
            </a:r>
            <a:r>
              <a:rPr lang="en-US" sz="2400" b="1" dirty="0"/>
              <a:t>otherwise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5EA21-A96B-B0C1-EF0B-50FBA7DC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60" y="2659444"/>
            <a:ext cx="1994870" cy="7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8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08F4D-3DB6-8107-9331-EF6A47B57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E2D9-EE56-2522-1B16-3F7171343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831668"/>
            <a:ext cx="10659110" cy="4970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1. Identifiers:</a:t>
            </a:r>
          </a:p>
          <a:p>
            <a:pPr marL="0" indent="0">
              <a:buNone/>
            </a:pPr>
            <a:r>
              <a:rPr lang="en-US" sz="2400" dirty="0"/>
              <a:t>Identifiers in Python are </a:t>
            </a:r>
            <a:r>
              <a:rPr lang="en-IN" sz="2400" b="1" dirty="0">
                <a:solidFill>
                  <a:srgbClr val="C00000"/>
                </a:solidFill>
              </a:rPr>
              <a:t>name given to the programming elements </a:t>
            </a:r>
            <a:r>
              <a:rPr lang="en-US" sz="2400" dirty="0"/>
              <a:t>such as variables, functions, classes, or other objects. They serve as </a:t>
            </a:r>
            <a:r>
              <a:rPr lang="en-US" sz="2400" b="1" dirty="0"/>
              <a:t>labels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C00000"/>
                </a:solidFill>
              </a:rPr>
              <a:t>reference </a:t>
            </a:r>
            <a:r>
              <a:rPr lang="en-US" sz="2400" dirty="0"/>
              <a:t>these objects in code. </a:t>
            </a:r>
          </a:p>
          <a:p>
            <a:pPr marL="0" indent="0">
              <a:buNone/>
            </a:pPr>
            <a:r>
              <a:rPr lang="en-US" sz="2400" dirty="0"/>
              <a:t>Python has specific rules and conventions for creating identifiers.</a:t>
            </a:r>
          </a:p>
          <a:p>
            <a:pPr marL="0" indent="0">
              <a:buNone/>
            </a:pPr>
            <a:r>
              <a:rPr lang="en-US" sz="2400" b="1" dirty="0"/>
              <a:t>Example for Identifiers: </a:t>
            </a:r>
            <a:r>
              <a:rPr lang="en-IN" sz="2400" dirty="0"/>
              <a:t>Valid Identifiers:</a:t>
            </a:r>
          </a:p>
          <a:p>
            <a:r>
              <a:rPr lang="en-IN" sz="2400" dirty="0" err="1"/>
              <a:t>my_variable</a:t>
            </a:r>
            <a:endParaRPr lang="en-IN" sz="2400" dirty="0"/>
          </a:p>
          <a:p>
            <a:r>
              <a:rPr lang="en-IN" sz="2400" dirty="0"/>
              <a:t>Variable123</a:t>
            </a:r>
          </a:p>
          <a:p>
            <a:r>
              <a:rPr lang="en-IN" sz="2400" dirty="0"/>
              <a:t>_</a:t>
            </a:r>
            <a:r>
              <a:rPr lang="en-IN" sz="2400" dirty="0" err="1"/>
              <a:t>privateVar</a:t>
            </a:r>
            <a:endParaRPr lang="en-IN" sz="2400" dirty="0"/>
          </a:p>
          <a:p>
            <a:r>
              <a:rPr lang="en-IN" sz="2400" dirty="0" err="1"/>
              <a:t>MyClass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033053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5E4D0-B34B-4B5E-3FF5-02A0E3812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9993-B047-412F-832C-6828075D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6437"/>
            <a:ext cx="10659110" cy="4888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Points:</a:t>
            </a:r>
          </a:p>
          <a:p>
            <a:pPr marL="0" indent="0">
              <a:buNone/>
            </a:pPr>
            <a:r>
              <a:rPr lang="en-US" sz="2400" b="1" dirty="0"/>
              <a:t>1. Identity Comparison:</a:t>
            </a:r>
          </a:p>
          <a:p>
            <a:pPr marL="0" indent="0">
              <a:buNone/>
            </a:pPr>
            <a:r>
              <a:rPr lang="en-US" sz="2400" dirty="0"/>
              <a:t>The is operator checks the </a:t>
            </a:r>
            <a:r>
              <a:rPr lang="en-US" sz="2400" b="1" dirty="0"/>
              <a:t>identity of the objects using their memory addresses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object IDs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Difference from ==:</a:t>
            </a:r>
            <a:endParaRPr lang="en-US" sz="2400" dirty="0"/>
          </a:p>
          <a:p>
            <a:pPr lvl="1"/>
            <a:r>
              <a:rPr lang="en-US" sz="2400" dirty="0"/>
              <a:t>is compares the </a:t>
            </a:r>
            <a:r>
              <a:rPr lang="en-US" sz="2400" b="1" dirty="0">
                <a:solidFill>
                  <a:srgbClr val="C00000"/>
                </a:solidFill>
              </a:rPr>
              <a:t>identity</a:t>
            </a:r>
            <a:r>
              <a:rPr lang="en-US" sz="2400" dirty="0"/>
              <a:t> of objects.</a:t>
            </a:r>
          </a:p>
          <a:p>
            <a:pPr lvl="1"/>
            <a:r>
              <a:rPr lang="en-US" sz="2400" dirty="0"/>
              <a:t>== compares the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 of objects.</a:t>
            </a:r>
          </a:p>
          <a:p>
            <a:pPr marL="0" indent="0">
              <a:buNone/>
            </a:pPr>
            <a:r>
              <a:rPr lang="en-US" sz="2400" dirty="0"/>
              <a:t>Objects with the same value may not have the same identity.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Singletons:</a:t>
            </a:r>
          </a:p>
          <a:p>
            <a:pPr marL="0" indent="0">
              <a:buNone/>
            </a:pPr>
            <a:r>
              <a:rPr lang="en-US" sz="2400" dirty="0"/>
              <a:t>The is operator is commonly used to check if an object is a singleton like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705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301A-1DA5-1D99-27CF-216091079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F2D52-6AA4-0293-32E5-7163BF92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r>
              <a:rPr lang="en-IN" sz="2400" b="1" dirty="0"/>
              <a:t>1. Comparing Identity:</a:t>
            </a: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CC9-22E7-4EC8-DF9D-F4656B43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43" y="1678033"/>
            <a:ext cx="8723809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7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B606-BBAC-6158-67DE-EF3D4DAC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1E27-0F42-8F7F-BE95-CAB531AFB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Using is with </a:t>
            </a:r>
            <a:r>
              <a:rPr lang="en-US" sz="2800" b="1" dirty="0">
                <a:solidFill>
                  <a:srgbClr val="002060"/>
                </a:solidFill>
              </a:rPr>
              <a:t>Singletons</a:t>
            </a:r>
            <a:r>
              <a:rPr lang="en-US" sz="28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2060"/>
                </a:solidFill>
              </a:rPr>
              <a:t>Singleton</a:t>
            </a:r>
            <a:r>
              <a:rPr lang="en-US" sz="2400" dirty="0"/>
              <a:t> is a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design pattern </a:t>
            </a:r>
            <a:r>
              <a:rPr lang="en-US" sz="2400" dirty="0"/>
              <a:t>that ensures </a:t>
            </a:r>
            <a:r>
              <a:rPr lang="en-US" sz="2400" b="1" dirty="0"/>
              <a:t>a class has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only one instance </a:t>
            </a:r>
            <a:r>
              <a:rPr lang="en-US" sz="2400" b="1" dirty="0"/>
              <a:t>throughout the program</a:t>
            </a:r>
            <a:r>
              <a:rPr lang="en-US" sz="2400" dirty="0"/>
              <a:t>, and provides a single global point of access to it.</a:t>
            </a:r>
          </a:p>
          <a:p>
            <a:pPr marL="0" indent="0">
              <a:buNone/>
            </a:pPr>
            <a:r>
              <a:rPr lang="en-US" sz="2400" dirty="0"/>
              <a:t>None is a </a:t>
            </a:r>
            <a:r>
              <a:rPr lang="en-US" sz="2400" dirty="0" err="1"/>
              <a:t>singletone</a:t>
            </a:r>
            <a:r>
              <a:rPr lang="en-US" sz="2400" dirty="0"/>
              <a:t> as internally, Python creates only one instance of </a:t>
            </a:r>
            <a:r>
              <a:rPr lang="en-US" sz="2400" dirty="0" err="1"/>
              <a:t>NoneType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Whenever you write None anywhere in your code, it always points to the same object.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2BC62-0825-346B-FF91-F841C9C2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65" y="3425938"/>
            <a:ext cx="7356374" cy="22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764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101A4-B161-1EA1-4B40-C27470A5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EEBB-ABF0-347B-BC84-F96E19A9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Objects with Same Value but Different Identity: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F156E-3F4E-0260-A392-BBCFC293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2325938"/>
            <a:ext cx="9314286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103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12087-3876-4579-893B-73E4D660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3FF3-3974-22E5-347D-03FBB163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Object Caching in Python:</a:t>
            </a:r>
          </a:p>
          <a:p>
            <a:pPr marL="0" indent="0">
              <a:buNone/>
            </a:pPr>
            <a:r>
              <a:rPr lang="en-US" sz="2400" dirty="0"/>
              <a:t>For some </a:t>
            </a:r>
            <a:r>
              <a:rPr lang="en-US" sz="2400" b="1" dirty="0"/>
              <a:t>immutable objects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like small integers and strings</a:t>
            </a:r>
            <a:r>
              <a:rPr lang="en-US" sz="2400" dirty="0"/>
              <a:t>), Python </a:t>
            </a:r>
            <a:r>
              <a:rPr lang="en-US" sz="2400" b="1" dirty="0">
                <a:solidFill>
                  <a:srgbClr val="C00000"/>
                </a:solidFill>
              </a:rPr>
              <a:t>caches objects </a:t>
            </a:r>
            <a:r>
              <a:rPr lang="en-US" sz="2400" dirty="0"/>
              <a:t>to optimize memory usage. For these objects, is might return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for </a:t>
            </a:r>
            <a:r>
              <a:rPr lang="en-US" sz="2400" b="1" dirty="0"/>
              <a:t>equal values because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same object is reused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CC1D6-746A-062F-89BC-0BA6312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20"/>
          <a:stretch/>
        </p:blipFill>
        <p:spPr>
          <a:xfrm>
            <a:off x="2592416" y="2281499"/>
            <a:ext cx="9130374" cy="42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971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9A9C-F22B-4D6F-927D-160FEC529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0BBD-3445-0342-A8EF-DA6BBD288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Indentation in Python:</a:t>
            </a:r>
          </a:p>
          <a:p>
            <a:pPr marL="0" indent="0">
              <a:buNone/>
            </a:pPr>
            <a:r>
              <a:rPr lang="en-US" sz="2400" dirty="0"/>
              <a:t>Indentation in Python is a </a:t>
            </a:r>
            <a:r>
              <a:rPr lang="en-US" sz="2400" b="1" dirty="0"/>
              <a:t>fundamental part of its syntax</a:t>
            </a:r>
            <a:r>
              <a:rPr lang="en-US" sz="2400" dirty="0"/>
              <a:t>. Unlike many other programming languages that use </a:t>
            </a:r>
            <a:r>
              <a:rPr lang="en-US" sz="2400" b="1" dirty="0">
                <a:solidFill>
                  <a:srgbClr val="C00000"/>
                </a:solidFill>
              </a:rPr>
              <a:t>braces {}</a:t>
            </a:r>
            <a:r>
              <a:rPr lang="en-US" sz="2400" b="1" dirty="0"/>
              <a:t>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keywords</a:t>
            </a:r>
            <a:r>
              <a:rPr lang="en-US" sz="2400" dirty="0"/>
              <a:t> like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to define blocks of code, </a:t>
            </a:r>
            <a:r>
              <a:rPr lang="en-US" sz="2400" b="1" dirty="0"/>
              <a:t>Python uses indentation </a:t>
            </a:r>
            <a:r>
              <a:rPr lang="en-US" sz="2400" dirty="0"/>
              <a:t>to represent the </a:t>
            </a:r>
            <a:r>
              <a:rPr lang="en-US" sz="2400" b="1" dirty="0">
                <a:solidFill>
                  <a:srgbClr val="002060"/>
                </a:solidFill>
              </a:rPr>
              <a:t>hierarchy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grouping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code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Why Indentation is Important in Python?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Defines Code Blocks:</a:t>
            </a:r>
          </a:p>
          <a:p>
            <a:r>
              <a:rPr lang="en-US" sz="2400" dirty="0"/>
              <a:t>Indentation is used to </a:t>
            </a:r>
            <a:r>
              <a:rPr lang="en-US" sz="2400" b="1" dirty="0">
                <a:solidFill>
                  <a:srgbClr val="C00000"/>
                </a:solidFill>
              </a:rPr>
              <a:t>define blocks of code</a:t>
            </a:r>
            <a:r>
              <a:rPr lang="en-US" sz="2400" dirty="0"/>
              <a:t>, such as the </a:t>
            </a:r>
            <a:r>
              <a:rPr lang="en-US" sz="2400" b="1" dirty="0"/>
              <a:t>body of </a:t>
            </a:r>
            <a:r>
              <a:rPr lang="en-US" sz="2400" b="1" dirty="0">
                <a:solidFill>
                  <a:srgbClr val="C00000"/>
                </a:solidFill>
              </a:rPr>
              <a:t>loops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functions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conditionals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classes</a:t>
            </a:r>
            <a:r>
              <a:rPr lang="en-US" sz="2400" dirty="0"/>
              <a:t>.</a:t>
            </a:r>
          </a:p>
          <a:p>
            <a:r>
              <a:rPr lang="en-US" sz="2400" dirty="0"/>
              <a:t>Without proper indentation, </a:t>
            </a:r>
            <a:r>
              <a:rPr lang="en-US" sz="2400" b="1" dirty="0"/>
              <a:t>Python will throw an error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2. Improves Readability:</a:t>
            </a:r>
          </a:p>
          <a:p>
            <a:r>
              <a:rPr lang="en-US" sz="2400" dirty="0"/>
              <a:t>It ensures that code is </a:t>
            </a:r>
            <a:r>
              <a:rPr lang="en-US" sz="2400" b="1" dirty="0"/>
              <a:t>visually clear </a:t>
            </a:r>
            <a:r>
              <a:rPr lang="en-US" sz="2400" dirty="0"/>
              <a:t>and </a:t>
            </a:r>
            <a:r>
              <a:rPr lang="en-US" sz="2400" b="1" dirty="0"/>
              <a:t>easier to read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3. Mandatory: </a:t>
            </a:r>
            <a:r>
              <a:rPr lang="en-US" sz="2400" dirty="0"/>
              <a:t>Indentation is </a:t>
            </a:r>
            <a:r>
              <a:rPr lang="en-US" sz="2400" b="1" dirty="0">
                <a:solidFill>
                  <a:srgbClr val="C00000"/>
                </a:solidFill>
              </a:rPr>
              <a:t>not optional</a:t>
            </a:r>
            <a:r>
              <a:rPr lang="en-US" sz="2400" dirty="0"/>
              <a:t>. Python </a:t>
            </a:r>
            <a:r>
              <a:rPr lang="en-US" sz="2400" b="1" dirty="0"/>
              <a:t>does not use braces {} </a:t>
            </a:r>
            <a:r>
              <a:rPr lang="en-US" sz="2400" dirty="0"/>
              <a:t>to indicate blocks, so proper indentation is necessary.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84731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D0D4-1576-8475-1132-757424E5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B945-2303-13F2-8AFD-EF70AA91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Example for Indentation: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416085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A623-DA7E-042D-1723-F6913A40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5824-52C6-B452-2245-511E9AB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Type Conversions: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Type conversion</a:t>
            </a:r>
            <a:r>
              <a:rPr lang="en-US" sz="2400" dirty="0"/>
              <a:t>, also known as </a:t>
            </a:r>
            <a:r>
              <a:rPr lang="en-US" sz="2400" b="1" dirty="0">
                <a:solidFill>
                  <a:srgbClr val="C00000"/>
                </a:solidFill>
              </a:rPr>
              <a:t>Type Casting</a:t>
            </a:r>
            <a:r>
              <a:rPr lang="en-US" sz="2400" dirty="0"/>
              <a:t>, is the </a:t>
            </a:r>
            <a:r>
              <a:rPr lang="en-US" sz="2400" b="1" dirty="0">
                <a:solidFill>
                  <a:srgbClr val="002060"/>
                </a:solidFill>
              </a:rPr>
              <a:t>process of converting one data type into another.</a:t>
            </a:r>
            <a:r>
              <a:rPr lang="en-US" sz="2400" dirty="0"/>
              <a:t> Python provides two main ways to perform type conversions: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Implicit Type Conversion (Type Coercion):</a:t>
            </a:r>
          </a:p>
          <a:p>
            <a:pPr marL="0" indent="0">
              <a:buNone/>
            </a:pPr>
            <a:r>
              <a:rPr lang="en-US" sz="2400" dirty="0"/>
              <a:t>Python automatically converts one data type to another </a:t>
            </a:r>
            <a:r>
              <a:rPr lang="en-US" sz="2400" b="1" dirty="0">
                <a:solidFill>
                  <a:srgbClr val="C00000"/>
                </a:solidFill>
              </a:rPr>
              <a:t>when it is safe to do </a:t>
            </a:r>
            <a:r>
              <a:rPr lang="en-US" sz="2400" dirty="0"/>
              <a:t>so.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programmer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manually converts </a:t>
            </a:r>
            <a:r>
              <a:rPr lang="en-US" sz="2400" dirty="0"/>
              <a:t>one data type into another using </a:t>
            </a:r>
            <a:r>
              <a:rPr lang="en-US" sz="2400" b="1" dirty="0">
                <a:solidFill>
                  <a:srgbClr val="C00000"/>
                </a:solidFill>
              </a:rPr>
              <a:t>type conversion functions.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820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D6A1-922D-EAEA-3096-868FBA2C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D497C-7E5F-8849-3FDE-B387AD64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Implicit Type Conversion</a:t>
            </a:r>
          </a:p>
          <a:p>
            <a:pPr marL="0" indent="0">
              <a:buNone/>
            </a:pPr>
            <a:r>
              <a:rPr lang="en-US" sz="2400" dirty="0"/>
              <a:t>Python performs implicit conversions during operations where </a:t>
            </a:r>
            <a:r>
              <a:rPr lang="en-US" sz="2400" b="1" dirty="0">
                <a:solidFill>
                  <a:srgbClr val="C00000"/>
                </a:solidFill>
              </a:rPr>
              <a:t>data types are compatible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no data loss occurs</a:t>
            </a:r>
            <a:r>
              <a:rPr lang="en-US" sz="2400" dirty="0"/>
              <a:t>. This usually happens with </a:t>
            </a:r>
            <a:r>
              <a:rPr lang="en-US" sz="2400" b="1" dirty="0"/>
              <a:t>numeric types </a:t>
            </a:r>
            <a:r>
              <a:rPr lang="en-US" sz="2400" dirty="0"/>
              <a:t>like </a:t>
            </a:r>
            <a:r>
              <a:rPr lang="en-US" sz="2400" b="1" dirty="0">
                <a:solidFill>
                  <a:srgbClr val="002060"/>
                </a:solidFill>
              </a:rPr>
              <a:t>int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float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complex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92303-6639-D353-4A3E-3BD167EE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95" y="2808291"/>
            <a:ext cx="9800000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65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1506-EA8D-758B-12CB-D2C900A2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C816-E643-E823-D5A8-D9F1702E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Explicit Type Conversion:</a:t>
            </a:r>
          </a:p>
          <a:p>
            <a:pPr marL="0" indent="0">
              <a:buNone/>
            </a:pPr>
            <a:r>
              <a:rPr lang="en-US" sz="2400" dirty="0"/>
              <a:t>Explicit type conversion is </a:t>
            </a:r>
            <a:r>
              <a:rPr lang="en-US" sz="2400" b="1" dirty="0"/>
              <a:t>done using Python’s </a:t>
            </a:r>
            <a:r>
              <a:rPr lang="en-US" sz="2400" b="1" dirty="0">
                <a:solidFill>
                  <a:srgbClr val="C00000"/>
                </a:solidFill>
              </a:rPr>
              <a:t>built-in functions</a:t>
            </a:r>
            <a:r>
              <a:rPr lang="en-US" sz="2400" dirty="0"/>
              <a:t>. The </a:t>
            </a:r>
            <a:r>
              <a:rPr lang="en-US" sz="2400" b="1" dirty="0"/>
              <a:t>programmer decides the target type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Common Conversion Functions: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1CEF9F-E300-78EE-0312-C1C2E2C9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46064"/>
              </p:ext>
            </p:extLst>
          </p:nvPr>
        </p:nvGraphicFramePr>
        <p:xfrm>
          <a:off x="864888" y="2352953"/>
          <a:ext cx="9501984" cy="3824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6432">
                  <a:extLst>
                    <a:ext uri="{9D8B030D-6E8A-4147-A177-3AD203B41FA5}">
                      <a16:colId xmlns:a16="http://schemas.microsoft.com/office/drawing/2014/main" val="4044102553"/>
                    </a:ext>
                  </a:extLst>
                </a:gridCol>
                <a:gridCol w="5585552">
                  <a:extLst>
                    <a:ext uri="{9D8B030D-6E8A-4147-A177-3AD203B41FA5}">
                      <a16:colId xmlns:a16="http://schemas.microsoft.com/office/drawing/2014/main" val="3462583186"/>
                    </a:ext>
                  </a:extLst>
                </a:gridCol>
              </a:tblGrid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Converts x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790543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Integer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0008880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Floating-point number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881622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str(x)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String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43845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87841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398888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7408954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Dictionary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7392722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Boolean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697057"/>
                  </a:ext>
                </a:extLst>
              </a:tr>
              <a:tr h="3824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complex(x)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Complex number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594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8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6747-29E1-0120-BE28-F09D2DCAC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776A4-FCBD-A2BE-FA6D-AAC223A24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Rules for Creating Identifiers</a:t>
            </a:r>
          </a:p>
          <a:p>
            <a:pPr marL="0" indent="0">
              <a:buNone/>
            </a:pPr>
            <a:r>
              <a:rPr lang="en-US" sz="2200" b="1" dirty="0"/>
              <a:t>1. Allowed Characters: </a:t>
            </a:r>
          </a:p>
          <a:p>
            <a:pPr lvl="1"/>
            <a:r>
              <a:rPr lang="en-US" dirty="0"/>
              <a:t>Identifiers can only contain </a:t>
            </a:r>
            <a:r>
              <a:rPr lang="en-US" b="1" dirty="0"/>
              <a:t>letters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(a-z, A-Z), </a:t>
            </a:r>
            <a:r>
              <a:rPr lang="en-US" b="1" dirty="0"/>
              <a:t>digits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(0-9), </a:t>
            </a:r>
            <a:r>
              <a:rPr lang="en-US" dirty="0"/>
              <a:t>and </a:t>
            </a:r>
            <a:r>
              <a:rPr lang="en-US" b="1" dirty="0"/>
              <a:t>underscores</a:t>
            </a: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sz="3200" b="1" dirty="0">
                <a:solidFill>
                  <a:srgbClr val="C00000"/>
                </a:solidFill>
              </a:rPr>
              <a:t>_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/>
              <a:t>They cannot start with a digit. For example, 123abc is invalid, but abc123 is valid.</a:t>
            </a:r>
          </a:p>
          <a:p>
            <a:pPr marL="0" indent="0">
              <a:buNone/>
            </a:pPr>
            <a:r>
              <a:rPr lang="en-US" sz="2200" b="1" dirty="0"/>
              <a:t>2. Case Sensitivity: </a:t>
            </a:r>
            <a:r>
              <a:rPr lang="en-US" sz="2200" dirty="0"/>
              <a:t>Identifiers </a:t>
            </a:r>
            <a:r>
              <a:rPr lang="en-US" sz="2200" b="1" dirty="0"/>
              <a:t>are case-sensitive</a:t>
            </a:r>
            <a:r>
              <a:rPr lang="en-US" sz="2200" dirty="0"/>
              <a:t>. For example,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70C0"/>
                </a:solidFill>
              </a:rPr>
              <a:t>myvariable</a:t>
            </a:r>
            <a:r>
              <a:rPr lang="en-US" sz="2200" dirty="0"/>
              <a:t> are treated as </a:t>
            </a:r>
            <a:r>
              <a:rPr lang="en-US" sz="2200" b="1" dirty="0"/>
              <a:t>distinct identifiers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3. Keywords: 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cannot be the same as Python's reserved keywords </a:t>
            </a:r>
            <a:r>
              <a:rPr lang="en-US" sz="2200" dirty="0"/>
              <a:t>(e.g., if, while, class, def, etc.). Use the </a:t>
            </a:r>
            <a:r>
              <a:rPr lang="en-US" sz="2200" b="1" dirty="0"/>
              <a:t>keyword</a:t>
            </a:r>
            <a:r>
              <a:rPr lang="en-US" sz="2200" dirty="0"/>
              <a:t> </a:t>
            </a:r>
            <a:r>
              <a:rPr lang="en-US" sz="2200" b="1" dirty="0"/>
              <a:t>module</a:t>
            </a:r>
            <a:r>
              <a:rPr lang="en-US" sz="2200" dirty="0"/>
              <a:t> to view the list of reserved keywords in Python</a:t>
            </a:r>
          </a:p>
          <a:p>
            <a:pPr marL="0" indent="0">
              <a:buNone/>
            </a:pPr>
            <a:r>
              <a:rPr lang="en-US" sz="2200" b="1" dirty="0"/>
              <a:t>4. Special Characters: </a:t>
            </a:r>
            <a:r>
              <a:rPr lang="en-US" sz="2200" dirty="0"/>
              <a:t>Identifiers </a:t>
            </a:r>
            <a:r>
              <a:rPr lang="en-US" sz="2200" b="1" dirty="0"/>
              <a:t>cannot include special characters </a:t>
            </a:r>
            <a:r>
              <a:rPr lang="en-US" sz="2200" dirty="0"/>
              <a:t>like </a:t>
            </a:r>
            <a:r>
              <a:rPr lang="en-US" sz="2200" b="1" dirty="0"/>
              <a:t>@</a:t>
            </a:r>
            <a:r>
              <a:rPr lang="en-US" sz="2200" dirty="0"/>
              <a:t>, $, %, or spaces.</a:t>
            </a:r>
          </a:p>
          <a:p>
            <a:pPr marL="0" indent="0">
              <a:buNone/>
            </a:pPr>
            <a:r>
              <a:rPr lang="en-US" sz="2200" b="1" dirty="0"/>
              <a:t>5. Length: </a:t>
            </a:r>
            <a:r>
              <a:rPr lang="en-US" sz="2200" dirty="0"/>
              <a:t>Identifiers </a:t>
            </a:r>
            <a:r>
              <a:rPr lang="en-US" sz="2200" b="1" dirty="0">
                <a:solidFill>
                  <a:srgbClr val="002060"/>
                </a:solidFill>
              </a:rPr>
              <a:t>can be of any length</a:t>
            </a:r>
            <a:r>
              <a:rPr lang="en-US" sz="2200" dirty="0"/>
              <a:t>, but it’s good practice to keep them concise and meaningful.</a:t>
            </a:r>
          </a:p>
          <a:p>
            <a:pPr marL="0" indent="0">
              <a:buNone/>
            </a:pPr>
            <a:r>
              <a:rPr lang="en-US" sz="2200" b="1" dirty="0"/>
              <a:t>6. Underscore Usage: </a:t>
            </a:r>
          </a:p>
          <a:p>
            <a:pPr lvl="1"/>
            <a:r>
              <a:rPr lang="en-US" b="1" dirty="0"/>
              <a:t>A single leading underscore (_var): </a:t>
            </a:r>
            <a:r>
              <a:rPr lang="en-US" dirty="0"/>
              <a:t>Used to indicate a private variable (not enforced by Python, but by convention).</a:t>
            </a:r>
          </a:p>
          <a:p>
            <a:pPr lvl="1"/>
            <a:r>
              <a:rPr lang="en-US" b="1" dirty="0"/>
              <a:t>Double leading underscores (__var): </a:t>
            </a:r>
            <a:r>
              <a:rPr lang="en-US" dirty="0"/>
              <a:t>Used for name </a:t>
            </a:r>
            <a:r>
              <a:rPr lang="en-US" b="1" dirty="0">
                <a:solidFill>
                  <a:srgbClr val="C00000"/>
                </a:solidFill>
              </a:rPr>
              <a:t>mangling in classes </a:t>
            </a:r>
            <a:r>
              <a:rPr lang="en-US" dirty="0"/>
              <a:t>to avoid name conflicts in child.</a:t>
            </a:r>
          </a:p>
          <a:p>
            <a:pPr lvl="1"/>
            <a:r>
              <a:rPr lang="en-US" b="1" dirty="0"/>
              <a:t>Double underscores at both ends (__</a:t>
            </a:r>
            <a:r>
              <a:rPr lang="en-US" b="1" dirty="0" err="1"/>
              <a:t>init</a:t>
            </a:r>
            <a:r>
              <a:rPr lang="en-US" b="1" dirty="0"/>
              <a:t>__): </a:t>
            </a:r>
            <a:r>
              <a:rPr lang="en-US" dirty="0"/>
              <a:t>Reserved for </a:t>
            </a:r>
            <a:r>
              <a:rPr lang="en-US" b="1" dirty="0">
                <a:solidFill>
                  <a:srgbClr val="C00000"/>
                </a:solidFill>
              </a:rPr>
              <a:t>special methods </a:t>
            </a:r>
            <a:r>
              <a:rPr lang="en-US" dirty="0"/>
              <a:t>or </a:t>
            </a:r>
            <a:r>
              <a:rPr lang="en-US" b="1" dirty="0">
                <a:solidFill>
                  <a:srgbClr val="C00000"/>
                </a:solidFill>
              </a:rPr>
              <a:t>magic methods </a:t>
            </a:r>
            <a:r>
              <a:rPr lang="en-US" dirty="0"/>
              <a:t>in Python.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3758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C70D7-44DB-97A1-6E50-752CA6A8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A3042-7EF3-5DD5-EAE1-6E05F33F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 of Explicit Type Conversion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Integer to String: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b) String to Integer: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79F00-42CC-4ACE-192F-79AC7ACD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41" y="1617556"/>
            <a:ext cx="8461720" cy="180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9CD7C-401A-5181-A008-6ABB399C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39"/>
          <a:stretch/>
        </p:blipFill>
        <p:spPr>
          <a:xfrm>
            <a:off x="1310241" y="4368580"/>
            <a:ext cx="8557200" cy="15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75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478E-AA03-810A-79C4-B2FD3378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5EFAB-23C2-9E12-AFD5-F5DAB1052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c) List to Set: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d) Tuple to List: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A846E-9DAD-B938-C447-D809A79E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95" y="1311172"/>
            <a:ext cx="9176810" cy="14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ED5C8-96AF-8C20-9F67-037C148C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8"/>
          <a:stretch/>
        </p:blipFill>
        <p:spPr>
          <a:xfrm>
            <a:off x="1145996" y="3632257"/>
            <a:ext cx="9176810" cy="16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115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E5F4-D957-88A4-3A12-D507BCF5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B743-42E3-0E70-6E8B-89EFEED3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e) Float to Integer: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f) String to Float: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723CB-80E5-6B9D-C03B-502CE019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02" y="1405788"/>
            <a:ext cx="10322148" cy="1392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E31C5-39BA-876D-27E4-C0C198F5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00" y="4059718"/>
            <a:ext cx="10142039" cy="1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74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C3D7-2A22-F24E-10C1-AC93D865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CB08-8C2E-96A3-5226-0199A9CF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Summary Table of Conversions: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9AE8BD-47B3-9CC8-56FE-FB011AF62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38374"/>
              </p:ext>
            </p:extLst>
          </p:nvPr>
        </p:nvGraphicFramePr>
        <p:xfrm>
          <a:off x="975056" y="1259243"/>
          <a:ext cx="10439704" cy="476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4414">
                  <a:extLst>
                    <a:ext uri="{9D8B030D-6E8A-4147-A177-3AD203B41FA5}">
                      <a16:colId xmlns:a16="http://schemas.microsoft.com/office/drawing/2014/main" val="2555621119"/>
                    </a:ext>
                  </a:extLst>
                </a:gridCol>
                <a:gridCol w="2082188">
                  <a:extLst>
                    <a:ext uri="{9D8B030D-6E8A-4147-A177-3AD203B41FA5}">
                      <a16:colId xmlns:a16="http://schemas.microsoft.com/office/drawing/2014/main" val="3383582646"/>
                    </a:ext>
                  </a:extLst>
                </a:gridCol>
                <a:gridCol w="2820318">
                  <a:extLst>
                    <a:ext uri="{9D8B030D-6E8A-4147-A177-3AD203B41FA5}">
                      <a16:colId xmlns:a16="http://schemas.microsoft.com/office/drawing/2014/main" val="4142176416"/>
                    </a:ext>
                  </a:extLst>
                </a:gridCol>
                <a:gridCol w="3592784">
                  <a:extLst>
                    <a:ext uri="{9D8B030D-6E8A-4147-A177-3AD203B41FA5}">
                      <a16:colId xmlns:a16="http://schemas.microsoft.com/office/drawing/2014/main" val="1547902869"/>
                    </a:ext>
                  </a:extLst>
                </a:gridCol>
              </a:tblGrid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Original Type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Converted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Conversion 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24796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float(5) → 5.0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321462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int(3.14) → 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9910514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set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set([1, 2, 2]) → {1, 2}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1439273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list((1, 2)) → [1, 2]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956189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int("123") → 123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97506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float("3.14") → 3.14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0138586"/>
                  </a:ext>
                </a:extLst>
              </a:tr>
              <a:tr h="595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tuple([1, 2]) → (1, 2)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82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9863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16E4-F9BC-7E89-9100-F3AEA4ED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DAED-C4E8-015C-05D7-7E2D404C4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Reading Input </a:t>
            </a:r>
            <a:r>
              <a:rPr lang="en-US" sz="2800" b="1" dirty="0"/>
              <a:t>in Python:</a:t>
            </a:r>
          </a:p>
          <a:p>
            <a:pPr marL="0" indent="0">
              <a:buNone/>
            </a:pPr>
            <a:r>
              <a:rPr lang="en-US" sz="2400" dirty="0"/>
              <a:t>In Python, reading input refers to the </a:t>
            </a:r>
            <a:r>
              <a:rPr lang="en-US" sz="2400" b="1" dirty="0">
                <a:solidFill>
                  <a:srgbClr val="C00000"/>
                </a:solidFill>
              </a:rPr>
              <a:t>process of taking data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(usually from the </a:t>
            </a:r>
            <a:r>
              <a:rPr lang="en-US" sz="2400" b="1" dirty="0">
                <a:solidFill>
                  <a:srgbClr val="C00000"/>
                </a:solidFill>
              </a:rPr>
              <a:t>user</a:t>
            </a:r>
            <a:r>
              <a:rPr lang="en-US" sz="2400" dirty="0"/>
              <a:t>) </a:t>
            </a:r>
            <a:r>
              <a:rPr lang="en-US" sz="2400" b="1" dirty="0"/>
              <a:t>during program execution</a:t>
            </a:r>
            <a:r>
              <a:rPr lang="en-US" sz="2400" dirty="0"/>
              <a:t>. Python provides a built-in function called </a:t>
            </a:r>
            <a:r>
              <a:rPr lang="en-US" sz="2400" b="1" dirty="0">
                <a:solidFill>
                  <a:srgbClr val="C00000"/>
                </a:solidFill>
              </a:rPr>
              <a:t>input() </a:t>
            </a:r>
            <a:r>
              <a:rPr lang="en-US" sz="2400" dirty="0"/>
              <a:t>for this purpose.</a:t>
            </a:r>
          </a:p>
          <a:p>
            <a:pPr marL="0" indent="0">
              <a:buNone/>
            </a:pPr>
            <a:r>
              <a:rPr lang="en-US" sz="2400" b="1" dirty="0"/>
              <a:t>The input() Function Basic 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prompt: </a:t>
            </a:r>
            <a:r>
              <a:rPr lang="en-US" sz="2400" dirty="0"/>
              <a:t>An </a:t>
            </a:r>
            <a:r>
              <a:rPr lang="en-US" sz="2400" b="1" dirty="0">
                <a:solidFill>
                  <a:srgbClr val="C00000"/>
                </a:solidFill>
              </a:rPr>
              <a:t>optional string </a:t>
            </a:r>
            <a:r>
              <a:rPr lang="en-US" sz="2400" dirty="0"/>
              <a:t>that is displayed to the </a:t>
            </a:r>
            <a:r>
              <a:rPr lang="en-US" sz="2400" b="1" dirty="0"/>
              <a:t>user as a message </a:t>
            </a:r>
            <a:r>
              <a:rPr lang="en-US" sz="2400" dirty="0"/>
              <a:t>before taking input.</a:t>
            </a:r>
          </a:p>
          <a:p>
            <a:r>
              <a:rPr lang="en-US" sz="2400" b="1" dirty="0"/>
              <a:t>Return Value: </a:t>
            </a:r>
            <a:r>
              <a:rPr lang="en-US" sz="2400" dirty="0"/>
              <a:t>The function always </a:t>
            </a:r>
            <a:r>
              <a:rPr lang="en-US" sz="2400" b="1" dirty="0"/>
              <a:t>returns the input </a:t>
            </a:r>
            <a:r>
              <a:rPr lang="en-US" sz="2400" b="1" dirty="0">
                <a:solidFill>
                  <a:srgbClr val="C00000"/>
                </a:solidFill>
              </a:rPr>
              <a:t>as a string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608F8-75C0-C1AE-5D0B-A0E2B2FE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560" y="2954510"/>
            <a:ext cx="5182994" cy="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83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A3B5-98A9-B1E9-529E-5450926E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4C889-25A3-824C-2CBE-4B44B032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It Works: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program pauses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waits</a:t>
            </a:r>
            <a:r>
              <a:rPr lang="en-US" sz="2400" dirty="0"/>
              <a:t> for the </a:t>
            </a:r>
            <a:r>
              <a:rPr lang="en-US" sz="2400" b="1" dirty="0"/>
              <a:t>user to type something.</a:t>
            </a:r>
          </a:p>
          <a:p>
            <a:r>
              <a:rPr lang="en-US" sz="2400" dirty="0"/>
              <a:t>The user types a value and </a:t>
            </a:r>
            <a:r>
              <a:rPr lang="en-US" sz="2400" b="1" dirty="0"/>
              <a:t>presses Enter</a:t>
            </a:r>
            <a:r>
              <a:rPr lang="en-US" sz="2400" dirty="0"/>
              <a:t>.</a:t>
            </a:r>
          </a:p>
          <a:p>
            <a:r>
              <a:rPr lang="en-US" sz="2400" dirty="0"/>
              <a:t>The input() function </a:t>
            </a:r>
            <a:r>
              <a:rPr lang="en-US" sz="2400" b="1" dirty="0">
                <a:solidFill>
                  <a:srgbClr val="C00000"/>
                </a:solidFill>
              </a:rPr>
              <a:t>captures the value as a string </a:t>
            </a:r>
            <a:r>
              <a:rPr lang="en-US" sz="2400" dirty="0"/>
              <a:t>and stores it in a variable.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 Basic Input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11631-4E37-32F8-14B5-E19E32EB9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01" y="3586257"/>
            <a:ext cx="6864707" cy="13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59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371E-FD77-7F00-5DFF-847113F9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6D72-E13B-956D-33F2-0122E2CF2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Input as Numbers:</a:t>
            </a:r>
          </a:p>
          <a:p>
            <a:pPr marL="0" indent="0">
              <a:buNone/>
            </a:pPr>
            <a:r>
              <a:rPr lang="en-US" sz="2400" dirty="0"/>
              <a:t>Since </a:t>
            </a:r>
            <a:r>
              <a:rPr lang="en-US" sz="2400" b="1" dirty="0">
                <a:solidFill>
                  <a:srgbClr val="C00000"/>
                </a:solidFill>
              </a:rPr>
              <a:t>input() returns a string</a:t>
            </a:r>
            <a:r>
              <a:rPr lang="en-US" sz="2400" dirty="0"/>
              <a:t>, you need to </a:t>
            </a:r>
            <a:r>
              <a:rPr lang="en-US" sz="2400" b="1" dirty="0"/>
              <a:t>convert it to the appropriate data type </a:t>
            </a:r>
            <a:r>
              <a:rPr lang="en-US" sz="2400" dirty="0"/>
              <a:t>(e.g., int, float) for numeric operations.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 Input with Multiple Values: </a:t>
            </a:r>
            <a:r>
              <a:rPr lang="en-US" sz="2400" dirty="0"/>
              <a:t>You can take </a:t>
            </a:r>
            <a:r>
              <a:rPr lang="en-US" sz="2400" b="1" dirty="0">
                <a:solidFill>
                  <a:srgbClr val="C00000"/>
                </a:solidFill>
              </a:rPr>
              <a:t>multiple inputs </a:t>
            </a:r>
            <a:r>
              <a:rPr lang="en-US" sz="2400" b="1" dirty="0"/>
              <a:t>in one line by </a:t>
            </a:r>
            <a:r>
              <a:rPr lang="en-US" sz="2400" dirty="0"/>
              <a:t>splitting the input string using the </a:t>
            </a:r>
            <a:r>
              <a:rPr lang="en-US" sz="2400" b="1" dirty="0">
                <a:solidFill>
                  <a:srgbClr val="C00000"/>
                </a:solidFill>
              </a:rPr>
              <a:t>split() </a:t>
            </a:r>
            <a:r>
              <a:rPr lang="en-US" sz="2400" dirty="0"/>
              <a:t>method.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69476-308E-831B-ECF2-A13017F4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89" y="2147729"/>
            <a:ext cx="8257143" cy="11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9795F-EBA8-D8EC-E3B6-ACA45A04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19" y="4615332"/>
            <a:ext cx="9512561" cy="15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2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56055-78CA-71AD-AEE9-316859F6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8CF7-8D2B-A21D-F10B-DF528AFA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72878"/>
            <a:ext cx="10659110" cy="5604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Print Output:</a:t>
            </a:r>
          </a:p>
          <a:p>
            <a:pPr marL="0" indent="0">
              <a:buNone/>
            </a:pPr>
            <a:r>
              <a:rPr lang="en-US" sz="2400" dirty="0"/>
              <a:t>In Python, printing output refers to </a:t>
            </a:r>
            <a:r>
              <a:rPr lang="en-US" sz="2400" b="1" dirty="0">
                <a:solidFill>
                  <a:srgbClr val="C00000"/>
                </a:solidFill>
              </a:rPr>
              <a:t>displaying text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variables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results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C00000"/>
                </a:solidFill>
              </a:rPr>
              <a:t>computations</a:t>
            </a:r>
            <a:r>
              <a:rPr lang="en-US" sz="2400" dirty="0"/>
              <a:t> to the </a:t>
            </a:r>
            <a:r>
              <a:rPr lang="en-US" sz="2400" b="1" dirty="0">
                <a:solidFill>
                  <a:srgbClr val="C00000"/>
                </a:solidFill>
              </a:rPr>
              <a:t>console or terminal</a:t>
            </a:r>
            <a:r>
              <a:rPr lang="en-US" sz="2400" dirty="0"/>
              <a:t>. The print() function is used for this purpose.</a:t>
            </a:r>
          </a:p>
          <a:p>
            <a:pPr marL="0" indent="0">
              <a:buNone/>
            </a:pPr>
            <a:r>
              <a:rPr lang="en-IN" sz="2400" b="1" dirty="0"/>
              <a:t>Syntax of print()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Parameters:</a:t>
            </a:r>
          </a:p>
          <a:p>
            <a:pPr lvl="1"/>
            <a:r>
              <a:rPr lang="en-US" sz="2200" b="1" dirty="0"/>
              <a:t>*objects: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values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C00000"/>
                </a:solidFill>
              </a:rPr>
              <a:t>objects</a:t>
            </a:r>
            <a:r>
              <a:rPr lang="en-US" sz="2200" dirty="0"/>
              <a:t> you want to display. Multiple items can be separated by commas.</a:t>
            </a:r>
          </a:p>
          <a:p>
            <a:pPr lvl="1"/>
            <a:r>
              <a:rPr lang="en-US" sz="2200" b="1" dirty="0" err="1"/>
              <a:t>sep</a:t>
            </a:r>
            <a:r>
              <a:rPr lang="en-US" sz="2200" b="1" dirty="0"/>
              <a:t>: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string inserted between multiple objects</a:t>
            </a:r>
            <a:r>
              <a:rPr lang="en-US" sz="2200" dirty="0"/>
              <a:t> (default is a space ‘  ').</a:t>
            </a:r>
          </a:p>
          <a:p>
            <a:pPr lvl="1"/>
            <a:r>
              <a:rPr lang="en-US" sz="2200" b="1" dirty="0"/>
              <a:t>end: </a:t>
            </a:r>
            <a:r>
              <a:rPr lang="en-US" sz="2200" dirty="0"/>
              <a:t>The </a:t>
            </a:r>
            <a:r>
              <a:rPr lang="en-US" sz="2200" b="1" dirty="0"/>
              <a:t>string appended at the end of the output </a:t>
            </a:r>
            <a:r>
              <a:rPr lang="en-US" sz="2200" dirty="0"/>
              <a:t>(default is a newline '\n').</a:t>
            </a:r>
          </a:p>
          <a:p>
            <a:pPr lvl="1"/>
            <a:r>
              <a:rPr lang="en-US" sz="2200" b="1" dirty="0"/>
              <a:t>file: </a:t>
            </a:r>
            <a:r>
              <a:rPr lang="en-US" sz="2200" dirty="0"/>
              <a:t>The output stream (default is </a:t>
            </a:r>
            <a:r>
              <a:rPr lang="en-US" sz="2200" dirty="0" err="1"/>
              <a:t>sys.stdout</a:t>
            </a:r>
            <a:r>
              <a:rPr lang="en-US" sz="2200" dirty="0"/>
              <a:t>, which prints to the console).</a:t>
            </a:r>
          </a:p>
          <a:p>
            <a:pPr lvl="1"/>
            <a:r>
              <a:rPr lang="en-US" sz="2200" b="1" dirty="0"/>
              <a:t>flush: </a:t>
            </a:r>
            <a:r>
              <a:rPr lang="en-US" sz="2200" dirty="0"/>
              <a:t>A </a:t>
            </a:r>
            <a:r>
              <a:rPr lang="en-US" sz="2200" dirty="0" err="1"/>
              <a:t>boolean</a:t>
            </a:r>
            <a:r>
              <a:rPr lang="en-US" sz="2200" dirty="0"/>
              <a:t> specifying whether to flush the output buffer (default is False).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75B7E-8270-0E9E-796A-3E8E6184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14" y="2743793"/>
            <a:ext cx="10359246" cy="6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97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EF85-D4D4-69C6-E028-60EE75AE4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D3F5-F904-C5B5-E562-0D04A7A9A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862" y="891054"/>
            <a:ext cx="8575859" cy="4789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457200" indent="-457200">
              <a:buAutoNum type="arabicPeriod"/>
            </a:pPr>
            <a:r>
              <a:rPr lang="en-IN" sz="2400" b="1" dirty="0"/>
              <a:t>Printing Strings:</a:t>
            </a:r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2400" dirty="0"/>
          </a:p>
          <a:p>
            <a:pPr marL="457200" indent="-457200">
              <a:buAutoNum type="arabicPeriod"/>
            </a:pPr>
            <a:endParaRPr lang="en-IN" sz="800" dirty="0"/>
          </a:p>
          <a:p>
            <a:pPr marL="457200" indent="-457200">
              <a:buAutoNum type="arabicPeriod"/>
            </a:pPr>
            <a:r>
              <a:rPr lang="en-IN" sz="2400" b="1" dirty="0"/>
              <a:t>Printing Variables:</a:t>
            </a:r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  <a:p>
            <a:pPr marL="457200" indent="-457200">
              <a:buAutoNum type="arabicPeriod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5C239-8D1D-0A07-E9ED-7FC23B62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11" y="1977921"/>
            <a:ext cx="4371429" cy="7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DE6BD-74AF-0D5E-9493-FA9E55D7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27"/>
          <a:stretch/>
        </p:blipFill>
        <p:spPr>
          <a:xfrm>
            <a:off x="2555211" y="4135125"/>
            <a:ext cx="4371429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676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7F735-D082-1CCB-37A4-7BF30B9A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13EC-7FC9-DACA-BF54-948FEC7AF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Advanced Features of print()</a:t>
            </a:r>
          </a:p>
          <a:p>
            <a:pPr marL="0" indent="0">
              <a:buNone/>
            </a:pPr>
            <a:r>
              <a:rPr lang="en-US" sz="2400" b="1" dirty="0"/>
              <a:t>1. Printing Multiple Values</a:t>
            </a:r>
          </a:p>
          <a:p>
            <a:pPr marL="0" indent="0">
              <a:buNone/>
            </a:pPr>
            <a:r>
              <a:rPr lang="en-US" sz="2400" dirty="0"/>
              <a:t>You can print multiple values by separating them with </a:t>
            </a:r>
            <a:r>
              <a:rPr lang="en-US" sz="2400" b="1" dirty="0">
                <a:solidFill>
                  <a:srgbClr val="C00000"/>
                </a:solidFill>
              </a:rPr>
              <a:t>commas</a:t>
            </a:r>
            <a:r>
              <a:rPr lang="en-US" sz="2400" dirty="0"/>
              <a:t>. By </a:t>
            </a:r>
            <a:r>
              <a:rPr lang="en-US" sz="2400" b="1" dirty="0"/>
              <a:t>default</a:t>
            </a:r>
            <a:r>
              <a:rPr lang="en-US" sz="2400" dirty="0"/>
              <a:t>, they are separated by a </a:t>
            </a:r>
            <a:r>
              <a:rPr lang="en-US" sz="2400" b="1" dirty="0">
                <a:solidFill>
                  <a:srgbClr val="C00000"/>
                </a:solidFill>
              </a:rPr>
              <a:t>space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 Custom Separator (</a:t>
            </a:r>
            <a:r>
              <a:rPr lang="en-US" sz="2400" b="1" dirty="0" err="1"/>
              <a:t>sep</a:t>
            </a:r>
            <a:r>
              <a:rPr lang="en-US" sz="2400" b="1" dirty="0"/>
              <a:t>): </a:t>
            </a:r>
            <a:r>
              <a:rPr lang="en-US" sz="2400" dirty="0"/>
              <a:t>You can change the separator between multiple values using the </a:t>
            </a:r>
            <a:r>
              <a:rPr lang="en-US" sz="2400" b="1" dirty="0" err="1">
                <a:solidFill>
                  <a:srgbClr val="C00000"/>
                </a:solidFill>
              </a:rPr>
              <a:t>sep</a:t>
            </a:r>
            <a:r>
              <a:rPr lang="en-US" sz="2400" dirty="0"/>
              <a:t> </a:t>
            </a:r>
            <a:r>
              <a:rPr lang="en-US" sz="2400" b="1" dirty="0"/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EDA01-F836-2F33-678E-3D64E35A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74" y="2383567"/>
            <a:ext cx="3309031" cy="120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123AF-234B-ECE5-812A-17117628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74" y="4809790"/>
            <a:ext cx="4939527" cy="8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B5111-21EA-3F69-29DC-B7BDF7E2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786C-F2A1-5516-10B8-D4FD2A9D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97" y="1005840"/>
            <a:ext cx="10659110" cy="242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for </a:t>
            </a:r>
            <a:r>
              <a:rPr lang="en-US" sz="2400" b="1" dirty="0">
                <a:solidFill>
                  <a:srgbClr val="C00000"/>
                </a:solidFill>
              </a:rPr>
              <a:t>Invalid</a:t>
            </a:r>
            <a:r>
              <a:rPr lang="en-US" sz="2400" b="1" dirty="0"/>
              <a:t> Identifiers:</a:t>
            </a:r>
          </a:p>
          <a:p>
            <a:r>
              <a:rPr lang="en-US" sz="2400" dirty="0"/>
              <a:t>123abc (Starts with a digit)</a:t>
            </a:r>
          </a:p>
          <a:p>
            <a:r>
              <a:rPr lang="en-US" sz="2400" dirty="0"/>
              <a:t>my-variable (Contains a hyphen)</a:t>
            </a:r>
          </a:p>
          <a:p>
            <a:r>
              <a:rPr lang="en-US" sz="2400" dirty="0"/>
              <a:t>class (Reserved keyword)</a:t>
            </a:r>
          </a:p>
          <a:p>
            <a:r>
              <a:rPr lang="en-US" sz="2400" dirty="0"/>
              <a:t>my variable (Contains a space)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225286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A8247-DCEC-43DE-389F-AE5BEAA42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04215-16F7-14D9-E1C7-BEC4E606A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Custom End (end) : </a:t>
            </a:r>
            <a:r>
              <a:rPr lang="en-US" sz="2400" dirty="0"/>
              <a:t>By </a:t>
            </a:r>
            <a:r>
              <a:rPr lang="en-US" sz="2400" b="1" dirty="0"/>
              <a:t>default</a:t>
            </a:r>
            <a:r>
              <a:rPr lang="en-US" sz="2400" dirty="0"/>
              <a:t>, print() ends with a </a:t>
            </a:r>
            <a:r>
              <a:rPr lang="en-US" sz="2400" b="1" dirty="0">
                <a:solidFill>
                  <a:srgbClr val="C00000"/>
                </a:solidFill>
              </a:rPr>
              <a:t>newline</a:t>
            </a:r>
            <a:r>
              <a:rPr lang="en-US" sz="2400" dirty="0"/>
              <a:t>. You can change this using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parameter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45228-780E-9F20-7EDE-06652773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03" y="1820774"/>
            <a:ext cx="4240599" cy="1120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E2DC6-F946-2EC4-8F45-2E444C9C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03" y="3916497"/>
            <a:ext cx="2238095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754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2E471-FA52-531F-8990-106E25498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EB6F6-ADC5-D6C3-CB73-D141F0140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66058"/>
            <a:ext cx="10659110" cy="56109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Control Flow Statements: (Control the Flow of Execution)</a:t>
            </a:r>
          </a:p>
          <a:p>
            <a:pPr marL="0" indent="0">
              <a:buNone/>
            </a:pPr>
            <a:r>
              <a:rPr lang="en-US" sz="2400" dirty="0"/>
              <a:t>Control flow statements in Python </a:t>
            </a:r>
            <a:r>
              <a:rPr lang="en-US" sz="2400" b="1" dirty="0"/>
              <a:t>determine the </a:t>
            </a:r>
            <a:r>
              <a:rPr lang="en-US" sz="2400" b="1" dirty="0">
                <a:solidFill>
                  <a:srgbClr val="C00000"/>
                </a:solidFill>
              </a:rPr>
              <a:t>order in which the code is executed</a:t>
            </a:r>
            <a:r>
              <a:rPr lang="en-US" sz="2400" dirty="0"/>
              <a:t>. These statements help the program decide </a:t>
            </a:r>
            <a:r>
              <a:rPr lang="en-US" sz="2400" b="1" dirty="0">
                <a:solidFill>
                  <a:srgbClr val="C00000"/>
                </a:solidFill>
              </a:rPr>
              <a:t>whether to execute a particular block of code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repeat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block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code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between</a:t>
            </a:r>
            <a:r>
              <a:rPr lang="en-US" sz="2400" dirty="0"/>
              <a:t> blocks </a:t>
            </a:r>
            <a:r>
              <a:rPr lang="en-US" sz="2400" b="1" dirty="0"/>
              <a:t>based on conditions.</a:t>
            </a:r>
          </a:p>
          <a:p>
            <a:pPr marL="0" indent="0">
              <a:buNone/>
            </a:pPr>
            <a:r>
              <a:rPr lang="en-US" sz="2400" b="1" dirty="0"/>
              <a:t>Types of Control Flow Statements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Conditional Statements (Decision-Making)</a:t>
            </a:r>
          </a:p>
          <a:p>
            <a:pPr lvl="1"/>
            <a:r>
              <a:rPr lang="en-US" sz="2200" dirty="0"/>
              <a:t>if</a:t>
            </a:r>
          </a:p>
          <a:p>
            <a:pPr lvl="1"/>
            <a:r>
              <a:rPr lang="en-US" sz="2200" dirty="0"/>
              <a:t>if-else</a:t>
            </a:r>
          </a:p>
          <a:p>
            <a:pPr lvl="1"/>
            <a:r>
              <a:rPr lang="en-US" sz="2200" dirty="0"/>
              <a:t>if-</a:t>
            </a:r>
            <a:r>
              <a:rPr lang="en-US" sz="2200" dirty="0" err="1"/>
              <a:t>elif</a:t>
            </a:r>
            <a:r>
              <a:rPr lang="en-US" sz="2200" dirty="0"/>
              <a:t>-else</a:t>
            </a:r>
          </a:p>
          <a:p>
            <a:pPr lvl="1"/>
            <a:r>
              <a:rPr lang="en-US" sz="2200" dirty="0"/>
              <a:t>Nested if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Looping Statements</a:t>
            </a:r>
          </a:p>
          <a:p>
            <a:pPr lvl="1"/>
            <a:r>
              <a:rPr lang="en-US" sz="2200" dirty="0"/>
              <a:t>for loop</a:t>
            </a:r>
          </a:p>
          <a:p>
            <a:pPr lvl="1"/>
            <a:r>
              <a:rPr lang="en-US" sz="2200" dirty="0"/>
              <a:t>while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Jump Statements</a:t>
            </a:r>
          </a:p>
          <a:p>
            <a:pPr lvl="1"/>
            <a:r>
              <a:rPr lang="en-US" sz="2200" dirty="0"/>
              <a:t>break</a:t>
            </a:r>
          </a:p>
          <a:p>
            <a:pPr lvl="1"/>
            <a:r>
              <a:rPr lang="en-US" sz="2200" dirty="0"/>
              <a:t>continue</a:t>
            </a:r>
          </a:p>
          <a:p>
            <a:pPr lvl="1"/>
            <a:r>
              <a:rPr lang="en-US" sz="2200" dirty="0"/>
              <a:t>pass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3817985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7946-8D34-0F73-96D5-294F2A28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1A8C-DFA7-EFCF-4831-27FDB4CD1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01486"/>
            <a:ext cx="10659110" cy="392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1. </a:t>
            </a:r>
            <a:r>
              <a:rPr lang="en-IN" sz="2400" b="1" dirty="0">
                <a:solidFill>
                  <a:srgbClr val="002060"/>
                </a:solidFill>
              </a:rPr>
              <a:t>Conditional Statements (Decision-Making):</a:t>
            </a:r>
          </a:p>
          <a:p>
            <a:pPr marL="0" indent="0">
              <a:buNone/>
            </a:pPr>
            <a:r>
              <a:rPr lang="en-US" sz="2400" dirty="0"/>
              <a:t>Conditional statements in Python allow the </a:t>
            </a:r>
            <a:r>
              <a:rPr lang="en-US" sz="2400" b="1" dirty="0">
                <a:solidFill>
                  <a:srgbClr val="C00000"/>
                </a:solidFill>
              </a:rPr>
              <a:t>program to make decisions </a:t>
            </a:r>
            <a:r>
              <a:rPr lang="en-US" sz="2400" b="1" dirty="0"/>
              <a:t>based on specific </a:t>
            </a:r>
            <a:r>
              <a:rPr lang="en-US" sz="2400" b="1" dirty="0">
                <a:solidFill>
                  <a:srgbClr val="C00000"/>
                </a:solidFill>
              </a:rPr>
              <a:t>conditions</a:t>
            </a:r>
            <a:r>
              <a:rPr lang="en-US" sz="2400" dirty="0"/>
              <a:t>. These statements execute certain blocks of code only when </a:t>
            </a:r>
            <a:r>
              <a:rPr lang="en-US" sz="2400" b="1" dirty="0"/>
              <a:t>specified conditions are met</a:t>
            </a:r>
            <a:r>
              <a:rPr lang="en-US" sz="2400" dirty="0"/>
              <a:t>. The main decision-making statements in Python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if-else </a:t>
            </a:r>
            <a:r>
              <a:rPr lang="en-US" sz="2400" dirty="0"/>
              <a:t>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if-</a:t>
            </a:r>
            <a:r>
              <a:rPr lang="en-US" sz="2400" b="1" dirty="0" err="1"/>
              <a:t>elif</a:t>
            </a:r>
            <a:r>
              <a:rPr lang="en-US" sz="2400" b="1" dirty="0"/>
              <a:t>-else</a:t>
            </a:r>
            <a:r>
              <a:rPr lang="en-US" sz="2400" dirty="0"/>
              <a:t>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Nested if </a:t>
            </a:r>
            <a:r>
              <a:rPr lang="en-US" sz="2400" dirty="0"/>
              <a:t>Statement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82497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E331-74DD-CFE8-DEFC-F3515EDE0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615D-A79F-C461-06DD-4493D59DC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if Statement ( Simple If):</a:t>
            </a:r>
          </a:p>
          <a:p>
            <a:pPr marL="0" indent="0">
              <a:buNone/>
            </a:pPr>
            <a:r>
              <a:rPr lang="en-US" sz="2400" dirty="0"/>
              <a:t>The if statement executes a block of code to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.</a:t>
            </a:r>
            <a:r>
              <a:rPr lang="en-US" sz="2400" b="1" dirty="0"/>
              <a:t> only when the given condition evaluates 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condition </a:t>
            </a:r>
            <a:r>
              <a:rPr lang="en-US" sz="2400" b="1" dirty="0">
                <a:solidFill>
                  <a:srgbClr val="C00000"/>
                </a:solidFill>
              </a:rPr>
              <a:t>x &gt; 5 </a:t>
            </a:r>
            <a:r>
              <a:rPr lang="en-US" sz="2400" dirty="0"/>
              <a:t>evaluates to </a:t>
            </a:r>
            <a:r>
              <a:rPr lang="en-US" sz="2400" b="1" dirty="0"/>
              <a:t>True</a:t>
            </a:r>
            <a:r>
              <a:rPr lang="en-US" sz="2400" dirty="0"/>
              <a:t>, so the indented block is executed.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6D29-F76E-5761-327B-84549ECE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14" y="2018685"/>
            <a:ext cx="8257143" cy="1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4AA37-0F1D-664A-09B6-18B0B63E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14" y="3591027"/>
            <a:ext cx="6152381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56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5D1B-937F-1DB4-0C28-A85B5C7D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If 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5079-1115-42BB-9E27-3AB8CE72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72" y="584124"/>
            <a:ext cx="6813507" cy="56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8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314960"/>
            <a:ext cx="11348719" cy="6299200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2. if-else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if-else statement provides </a:t>
            </a:r>
            <a:r>
              <a:rPr lang="en-US" sz="2400" b="1" dirty="0">
                <a:solidFill>
                  <a:srgbClr val="C00000"/>
                </a:solidFill>
              </a:rPr>
              <a:t>two blocks of code</a:t>
            </a:r>
            <a:r>
              <a:rPr lang="en-US" sz="2400" dirty="0"/>
              <a:t>: one that executes if the condition is </a:t>
            </a:r>
            <a:r>
              <a:rPr lang="en-US" sz="2400" b="1" dirty="0"/>
              <a:t>true</a:t>
            </a:r>
            <a:r>
              <a:rPr lang="en-US" sz="2400" dirty="0"/>
              <a:t> and another that executes if the condition is </a:t>
            </a:r>
            <a:r>
              <a:rPr lang="en-US" sz="2400" b="1" dirty="0"/>
              <a:t>false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C8F6-853D-621B-E7EA-B7847815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660333"/>
            <a:ext cx="8609524" cy="20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C9D1C-F7D2-9242-678E-610648A3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38" y="4092636"/>
            <a:ext cx="6540477" cy="2210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F30EC-48A0-DFAB-5446-6FC4A060F6F8}"/>
              </a:ext>
            </a:extLst>
          </p:cNvPr>
          <p:cNvSpPr txBox="1"/>
          <p:nvPr/>
        </p:nvSpPr>
        <p:spPr>
          <a:xfrm>
            <a:off x="8617576" y="4092636"/>
            <a:ext cx="3566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condition </a:t>
            </a:r>
            <a:r>
              <a:rPr lang="en-IN" sz="2400" b="1" dirty="0"/>
              <a:t>x &gt; 5 </a:t>
            </a:r>
            <a:r>
              <a:rPr lang="en-IN" sz="2400" dirty="0"/>
              <a:t>evaluates to </a:t>
            </a:r>
            <a:r>
              <a:rPr lang="en-IN" sz="2400" b="1" dirty="0">
                <a:solidFill>
                  <a:srgbClr val="C00000"/>
                </a:solidFill>
              </a:rPr>
              <a:t>False</a:t>
            </a:r>
            <a:r>
              <a:rPr lang="en-IN" sz="2400" dirty="0"/>
              <a:t>, so the else block is executed.</a:t>
            </a:r>
          </a:p>
        </p:txBody>
      </p:sp>
    </p:spTree>
    <p:extLst>
      <p:ext uri="{BB962C8B-B14F-4D97-AF65-F5344CB8AC3E}">
        <p14:creationId xmlns:p14="http://schemas.microsoft.com/office/powerpoint/2010/main" val="378195767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2495-41CF-B50A-0605-C5C042F3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09" y="2938013"/>
            <a:ext cx="3888528" cy="660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if-else</a:t>
            </a:r>
            <a:r>
              <a:rPr lang="en-US" sz="4000" b="1" dirty="0"/>
              <a:t> Flow Chart</a:t>
            </a:r>
            <a:endParaRPr lang="en-IN" sz="4000" b="1" dirty="0"/>
          </a:p>
        </p:txBody>
      </p:sp>
      <p:pic>
        <p:nvPicPr>
          <p:cNvPr id="3074" name="Picture 2" descr="PHP If Else - javatpoint">
            <a:extLst>
              <a:ext uri="{FF2B5EF4-FFF2-40B4-BE49-F238E27FC236}">
                <a16:creationId xmlns:a16="http://schemas.microsoft.com/office/drawing/2014/main" id="{6F3ECD34-67BB-58E5-ABAA-A15B607D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667" y="237931"/>
            <a:ext cx="5322703" cy="638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234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10E29-6D61-B866-B5CC-D219C2E7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A820-0A34-52ED-FADE-619BC979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3. if-</a:t>
            </a:r>
            <a:r>
              <a:rPr lang="en-IN" sz="2400" b="1" dirty="0" err="1">
                <a:solidFill>
                  <a:schemeClr val="accent6">
                    <a:lumMod val="50000"/>
                  </a:schemeClr>
                </a:solidFill>
              </a:rPr>
              <a:t>elif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-else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if-</a:t>
            </a:r>
            <a:r>
              <a:rPr lang="en-US" sz="2400" dirty="0" err="1"/>
              <a:t>elif</a:t>
            </a:r>
            <a:r>
              <a:rPr lang="en-US" sz="2400" dirty="0"/>
              <a:t>-else allows for </a:t>
            </a:r>
            <a:r>
              <a:rPr lang="en-US" sz="2400" b="1" dirty="0"/>
              <a:t>multiple conditions</a:t>
            </a:r>
            <a:r>
              <a:rPr lang="en-US" sz="2400" dirty="0"/>
              <a:t> to be evaluated </a:t>
            </a:r>
            <a:r>
              <a:rPr lang="en-US" sz="2400" b="1" dirty="0">
                <a:solidFill>
                  <a:srgbClr val="C00000"/>
                </a:solidFill>
              </a:rPr>
              <a:t>sequentially</a:t>
            </a:r>
            <a:r>
              <a:rPr lang="en-US" sz="2400" dirty="0"/>
              <a:t>. The </a:t>
            </a:r>
            <a:r>
              <a:rPr lang="en-US" sz="2400" b="1" dirty="0"/>
              <a:t>first condition that evaluates to true will have its corresponding block executed, </a:t>
            </a:r>
            <a:r>
              <a:rPr lang="en-US" sz="2400" dirty="0"/>
              <a:t>and the rest of the ladder will be skipped. If none of the conditions are true, the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dirty="0"/>
              <a:t> block (</a:t>
            </a:r>
            <a:r>
              <a:rPr lang="en-US" sz="2400" b="1" dirty="0">
                <a:solidFill>
                  <a:srgbClr val="C00000"/>
                </a:solidFill>
              </a:rPr>
              <a:t>if present</a:t>
            </a:r>
            <a:r>
              <a:rPr lang="en-US" sz="2400" dirty="0"/>
              <a:t>) will be executed.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3C2B5-E214-C7FF-955F-5EFD0591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29" y="3028457"/>
            <a:ext cx="9485714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559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B23B-B3C8-1CE2-D852-DEE69D8F3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CC4C-451D-C453-E0D5-C8D97549F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456C5-FD6D-E99C-173D-7B6AD51B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4" y="1388841"/>
            <a:ext cx="10463806" cy="43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08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4. Nested if statement</a:t>
            </a: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Nested if statements allow an </a:t>
            </a:r>
            <a:r>
              <a:rPr lang="en-US" sz="2400" b="1" dirty="0">
                <a:solidFill>
                  <a:srgbClr val="C00000"/>
                </a:solidFill>
              </a:rPr>
              <a:t>if statement </a:t>
            </a:r>
            <a:r>
              <a:rPr lang="en-US" sz="2400" dirty="0"/>
              <a:t>to be placed </a:t>
            </a:r>
            <a:r>
              <a:rPr lang="en-US" sz="2400" b="1" dirty="0">
                <a:solidFill>
                  <a:srgbClr val="C00000"/>
                </a:solidFill>
              </a:rPr>
              <a:t>inside another if statement</a:t>
            </a:r>
            <a:r>
              <a:rPr lang="en-US" sz="2400" dirty="0"/>
              <a:t>. This allows for </a:t>
            </a:r>
            <a:r>
              <a:rPr lang="en-US" sz="2400" b="1" dirty="0"/>
              <a:t>more complex decision-making </a:t>
            </a:r>
            <a:r>
              <a:rPr lang="en-US" sz="2400" dirty="0"/>
              <a:t>processes where multiple conditions must be true for a block of code to execute.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44B66-05C5-E9B9-133A-0F14AE55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72" y="2977400"/>
            <a:ext cx="10188343" cy="23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05574-7F29-CFBF-9B19-1571B50B8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DFE4-53F1-7EA1-EF3D-7624A611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Keywords:</a:t>
            </a:r>
          </a:p>
          <a:p>
            <a:pPr marL="0" indent="0">
              <a:buNone/>
            </a:pPr>
            <a:r>
              <a:rPr lang="en-US" sz="2400" dirty="0"/>
              <a:t>Keywords in Python are </a:t>
            </a:r>
            <a:r>
              <a:rPr lang="en-US" sz="2400" b="1" dirty="0">
                <a:solidFill>
                  <a:srgbClr val="C00000"/>
                </a:solidFill>
              </a:rPr>
              <a:t>reserved words </a:t>
            </a:r>
            <a:r>
              <a:rPr lang="en-US" sz="2400" dirty="0"/>
              <a:t>that have a </a:t>
            </a:r>
            <a:r>
              <a:rPr lang="en-US" sz="2400" b="1" dirty="0">
                <a:solidFill>
                  <a:srgbClr val="002060"/>
                </a:solidFill>
              </a:rPr>
              <a:t>specific meaning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purpose</a:t>
            </a:r>
            <a:r>
              <a:rPr lang="en-US" sz="2400" dirty="0"/>
              <a:t> in the language. They are part of </a:t>
            </a:r>
            <a:r>
              <a:rPr lang="en-US" sz="2400" b="1" dirty="0"/>
              <a:t>Python's syntax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cannot be used as identifiers </a:t>
            </a:r>
            <a:r>
              <a:rPr lang="en-US" sz="2400" dirty="0"/>
              <a:t>(e.g., variable names, function names, or class names).</a:t>
            </a:r>
          </a:p>
          <a:p>
            <a:pPr marL="0" indent="0">
              <a:buNone/>
            </a:pPr>
            <a:r>
              <a:rPr lang="en-US" sz="2400" dirty="0"/>
              <a:t>Python keywords are </a:t>
            </a:r>
            <a:r>
              <a:rPr lang="en-US" sz="2400" b="1" dirty="0"/>
              <a:t>case-sensitive</a:t>
            </a:r>
            <a:r>
              <a:rPr lang="en-US" sz="2400" dirty="0"/>
              <a:t> and </a:t>
            </a:r>
            <a:r>
              <a:rPr lang="en-US" sz="2400" b="1" dirty="0"/>
              <a:t>must be used exactly as defined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Characteristics of Keywords: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Fixed Meaning: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meaning of a keyword </a:t>
            </a:r>
            <a:r>
              <a:rPr lang="en-US" sz="2400" dirty="0"/>
              <a:t>is predefined and cannot be changed.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Case-Sensitive: </a:t>
            </a:r>
            <a:r>
              <a:rPr lang="en-US" sz="2400" dirty="0"/>
              <a:t>Keywords must be used in </a:t>
            </a:r>
            <a:r>
              <a:rPr lang="en-US" sz="2400" b="1" dirty="0">
                <a:solidFill>
                  <a:srgbClr val="002060"/>
                </a:solidFill>
              </a:rPr>
              <a:t>lowercase</a:t>
            </a:r>
            <a:r>
              <a:rPr lang="en-US" sz="2400" dirty="0"/>
              <a:t> (e.g., if is valid, but If is not).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Reserved: </a:t>
            </a:r>
            <a:r>
              <a:rPr lang="en-US" sz="2400" dirty="0"/>
              <a:t>They cannot be used for </a:t>
            </a:r>
            <a:r>
              <a:rPr lang="en-US" sz="2400" b="1" dirty="0"/>
              <a:t>naming variables</a:t>
            </a:r>
            <a:r>
              <a:rPr lang="en-US" sz="2400" dirty="0"/>
              <a:t>, </a:t>
            </a:r>
            <a:r>
              <a:rPr lang="en-US" sz="2400" b="1" dirty="0"/>
              <a:t>functions</a:t>
            </a:r>
            <a:r>
              <a:rPr lang="en-US" sz="2400" dirty="0"/>
              <a:t>, or any other </a:t>
            </a:r>
            <a:r>
              <a:rPr lang="en-US" sz="2400" b="1" dirty="0"/>
              <a:t>identifiers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667309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06B42-10F1-8756-54A2-9BC7D8D18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61C25-0ADA-163F-8CCA-38687EC20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40526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168F5-6B09-84FB-A753-E92E95FB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01" y="1863590"/>
            <a:ext cx="8029038" cy="31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506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3CBD-2C17-C772-9AC4-2E6D4794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2B50-98B4-ED26-2D28-63DDBA6E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One-Liner if Statement: </a:t>
            </a:r>
            <a:r>
              <a:rPr lang="en-US" dirty="0"/>
              <a:t>Python allows simple if statements to be written in a </a:t>
            </a:r>
            <a:r>
              <a:rPr lang="en-US" b="1" dirty="0">
                <a:solidFill>
                  <a:srgbClr val="C00000"/>
                </a:solidFill>
              </a:rPr>
              <a:t>single line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solidFill>
                  <a:srgbClr val="002060"/>
                </a:solidFill>
              </a:rPr>
              <a:t>One-Liner if-else Statement (Ternary Operator): </a:t>
            </a:r>
            <a:r>
              <a:rPr lang="en-US" dirty="0"/>
              <a:t>The if-else statement can also be written as a one-liner using the </a:t>
            </a:r>
            <a:r>
              <a:rPr lang="en-US" b="1" dirty="0">
                <a:solidFill>
                  <a:srgbClr val="C00000"/>
                </a:solidFill>
              </a:rPr>
              <a:t>ternary operator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Example: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A01EA-8F1F-34DF-1E80-98978991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38" y="1592799"/>
            <a:ext cx="7752381" cy="13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80103-0D5D-0534-6E6A-B75463FB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38" y="3979990"/>
            <a:ext cx="8652076" cy="57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BBD35E-974F-9C56-9D2F-4ED0B3DE2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047" y="5061242"/>
            <a:ext cx="6206362" cy="14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463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3D06A-55D7-4B26-5DE0-AAEF2EB3D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0121-76B9-F6C9-589A-4236EDD4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3257"/>
            <a:ext cx="10659110" cy="4005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Looping Statements:</a:t>
            </a:r>
          </a:p>
          <a:p>
            <a:pPr marL="0" indent="0">
              <a:buNone/>
            </a:pPr>
            <a:r>
              <a:rPr lang="en-US" sz="2400" dirty="0"/>
              <a:t>Looping statements in Python allow you to </a:t>
            </a:r>
            <a:r>
              <a:rPr lang="en-US" sz="2400" b="1" dirty="0">
                <a:solidFill>
                  <a:srgbClr val="C00000"/>
                </a:solidFill>
              </a:rPr>
              <a:t>execute a block of code multiple times</a:t>
            </a:r>
            <a:r>
              <a:rPr lang="en-US" sz="2400" dirty="0"/>
              <a:t>, either for a </a:t>
            </a:r>
            <a:r>
              <a:rPr lang="en-US" sz="2400" b="1" dirty="0">
                <a:solidFill>
                  <a:srgbClr val="002060"/>
                </a:solidFill>
              </a:rPr>
              <a:t>specific number of iterations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002060"/>
                </a:solidFill>
              </a:rPr>
              <a:t>until a certain condition is met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b="1" dirty="0"/>
              <a:t>Python provides two main types of loops: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while Loop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Additionally</a:t>
            </a:r>
            <a:r>
              <a:rPr lang="en-US" sz="2400" dirty="0"/>
              <a:t>, Python supports </a:t>
            </a:r>
            <a:r>
              <a:rPr lang="en-US" sz="2400" b="1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statements</a:t>
            </a:r>
            <a:r>
              <a:rPr lang="en-US" sz="2400" dirty="0"/>
              <a:t> (</a:t>
            </a:r>
            <a:r>
              <a:rPr lang="en-US" sz="2400" b="1" dirty="0"/>
              <a:t>break</a:t>
            </a:r>
            <a:r>
              <a:rPr lang="en-US" sz="2400" dirty="0"/>
              <a:t>, </a:t>
            </a:r>
            <a:r>
              <a:rPr lang="en-US" sz="2400" b="1" dirty="0"/>
              <a:t>continue</a:t>
            </a:r>
            <a:r>
              <a:rPr lang="en-US" sz="2400" dirty="0"/>
              <a:t>, and </a:t>
            </a:r>
            <a:r>
              <a:rPr lang="en-US" sz="2400" b="1" dirty="0"/>
              <a:t>pass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0000"/>
                </a:solidFill>
              </a:rPr>
              <a:t>to control the flow within loops.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441800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609600"/>
            <a:ext cx="10567219" cy="556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1. for loop:</a:t>
            </a:r>
          </a:p>
          <a:p>
            <a:pPr marL="0" indent="0">
              <a:buNone/>
            </a:pPr>
            <a:r>
              <a:rPr lang="en-US" sz="2400" dirty="0"/>
              <a:t>The for loop provides a </a:t>
            </a:r>
            <a:r>
              <a:rPr lang="en-US" sz="2400" b="1" dirty="0"/>
              <a:t>concise</a:t>
            </a:r>
            <a:r>
              <a:rPr lang="en-US" sz="2400" dirty="0"/>
              <a:t> </a:t>
            </a:r>
            <a:r>
              <a:rPr lang="en-US" sz="2400" b="1" dirty="0"/>
              <a:t>way</a:t>
            </a:r>
            <a:r>
              <a:rPr lang="en-US" sz="2400" dirty="0"/>
              <a:t> of writing the loop structure. It is used when the </a:t>
            </a:r>
            <a:r>
              <a:rPr lang="en-US" sz="2400" b="1" dirty="0"/>
              <a:t>number of iterations is known </a:t>
            </a:r>
            <a:r>
              <a:rPr lang="en-IN" sz="2400" b="1" dirty="0">
                <a:solidFill>
                  <a:srgbClr val="C00000"/>
                </a:solidFill>
              </a:rPr>
              <a:t>advance</a:t>
            </a:r>
            <a:r>
              <a:rPr lang="en-IN" sz="2400" dirty="0"/>
              <a:t> or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beforehand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for loop is used to iterate over a </a:t>
            </a:r>
            <a:r>
              <a:rPr lang="en-US" sz="2400" b="1" dirty="0">
                <a:solidFill>
                  <a:srgbClr val="C00000"/>
                </a:solidFill>
              </a:rPr>
              <a:t>sequence</a:t>
            </a:r>
            <a:r>
              <a:rPr lang="en-US" sz="2400" dirty="0"/>
              <a:t> (e.g., </a:t>
            </a:r>
            <a:r>
              <a:rPr lang="en-US" sz="2400" b="1" dirty="0"/>
              <a:t>list</a:t>
            </a:r>
            <a:r>
              <a:rPr lang="en-US" sz="2400" dirty="0"/>
              <a:t>, </a:t>
            </a:r>
            <a:r>
              <a:rPr lang="en-US" sz="2400" b="1" dirty="0"/>
              <a:t>tuple</a:t>
            </a:r>
            <a:r>
              <a:rPr lang="en-US" sz="2400" dirty="0"/>
              <a:t>, </a:t>
            </a:r>
            <a:r>
              <a:rPr lang="en-US" sz="2400" b="1" dirty="0"/>
              <a:t>dictionary</a:t>
            </a:r>
            <a:r>
              <a:rPr lang="en-US" sz="2400" dirty="0"/>
              <a:t>, </a:t>
            </a:r>
            <a:r>
              <a:rPr lang="en-US" sz="2400" b="1" dirty="0"/>
              <a:t>string</a:t>
            </a:r>
            <a:r>
              <a:rPr lang="en-US" sz="2400" dirty="0"/>
              <a:t>, or </a:t>
            </a:r>
            <a:r>
              <a:rPr lang="en-US" sz="2400" b="1" dirty="0"/>
              <a:t>range</a:t>
            </a:r>
            <a:r>
              <a:rPr lang="en-US" sz="2400" dirty="0"/>
              <a:t>). It executes the block of code </a:t>
            </a:r>
            <a:r>
              <a:rPr lang="en-US" sz="2400" b="1" dirty="0"/>
              <a:t>once for each element </a:t>
            </a:r>
            <a:r>
              <a:rPr lang="en-US" sz="2400" dirty="0"/>
              <a:t>in the sequence.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70C0"/>
                </a:solidFill>
              </a:rPr>
              <a:t>a) Iterating Over a List:					     </a:t>
            </a:r>
            <a:r>
              <a:rPr lang="en-US" sz="2400" b="1" dirty="0">
                <a:solidFill>
                  <a:srgbClr val="C0000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E2207-322D-BD7B-1804-71FDFFB8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87" y="2816253"/>
            <a:ext cx="6533028" cy="1225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0289D-8B15-BC50-DE72-1BDFAA42B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187" y="5044698"/>
            <a:ext cx="6761627" cy="1466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EA332-31DF-DB3C-9507-B9E584274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398" y="4858941"/>
            <a:ext cx="1571429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57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C93D4-3039-1A0C-FD5E-4A0FE3A85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05116-F1F8-666E-5654-582007580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b) Using range():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range() function </a:t>
            </a:r>
            <a:r>
              <a:rPr lang="en-US" sz="2400" b="1" dirty="0"/>
              <a:t>generates a sequence of numbers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dirty="0"/>
              <a:t>						</a:t>
            </a:r>
            <a:r>
              <a:rPr lang="en-IN" sz="2400" b="1" dirty="0">
                <a:solidFill>
                  <a:srgbClr val="002060"/>
                </a:solidFill>
              </a:rPr>
              <a:t>Output:</a:t>
            </a: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c) Iterating Over a String: 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						Output: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544E-F46D-31B1-EE92-F3C5F3A0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71" y="1621371"/>
            <a:ext cx="3828571" cy="12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9234B-77E0-B608-F843-DABD9CCD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66" y="1621371"/>
            <a:ext cx="640359" cy="163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6114C-F448-7D7F-45C4-106C9E7E6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414" y="4195838"/>
            <a:ext cx="4352381" cy="12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1683B-8BEB-CB98-9FB4-47EAC151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066" y="4245888"/>
            <a:ext cx="640358" cy="26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306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or Loop in Java - GeeksforGeeks">
            <a:extLst>
              <a:ext uri="{FF2B5EF4-FFF2-40B4-BE49-F238E27FC236}">
                <a16:creationId xmlns:a16="http://schemas.microsoft.com/office/drawing/2014/main" id="{AD35F7C7-4897-872D-7199-64ABBD54C7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69322"/>
            <a:ext cx="10905066" cy="42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70CB0-53C1-824A-39FC-54588850B1CD}"/>
              </a:ext>
            </a:extLst>
          </p:cNvPr>
          <p:cNvSpPr txBox="1"/>
          <p:nvPr/>
        </p:nvSpPr>
        <p:spPr>
          <a:xfrm>
            <a:off x="1587640" y="1072043"/>
            <a:ext cx="375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for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 Loop Flow Chart:</a:t>
            </a:r>
            <a:endParaRPr lang="en-IN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683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3524-9608-1748-6BEE-6292D3D1D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13658"/>
            <a:ext cx="10659110" cy="5763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while loop:</a:t>
            </a:r>
          </a:p>
          <a:p>
            <a:pPr marL="0" indent="0">
              <a:buNone/>
            </a:pPr>
            <a:r>
              <a:rPr lang="en-US" sz="2400" dirty="0"/>
              <a:t>The while loop continually executes a block of code </a:t>
            </a:r>
            <a:r>
              <a:rPr lang="en-US" sz="2400" b="1" dirty="0"/>
              <a:t>as long as a specified </a:t>
            </a:r>
            <a:r>
              <a:rPr lang="en-US" sz="2400" b="1" dirty="0">
                <a:solidFill>
                  <a:srgbClr val="C00000"/>
                </a:solidFill>
              </a:rPr>
              <a:t>condition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is true</a:t>
            </a:r>
            <a:r>
              <a:rPr lang="en-US" sz="2400" dirty="0"/>
              <a:t>. The condition is checked before the execution of the loop body, making it a </a:t>
            </a:r>
            <a:r>
              <a:rPr lang="en-US" sz="2400" b="1" dirty="0">
                <a:solidFill>
                  <a:srgbClr val="C00000"/>
                </a:solidFill>
              </a:rPr>
              <a:t>pre-test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The while loop is used when the number of iterations is </a:t>
            </a:r>
            <a:r>
              <a:rPr lang="en-US" sz="2400" b="1" dirty="0">
                <a:solidFill>
                  <a:srgbClr val="002060"/>
                </a:solidFill>
              </a:rPr>
              <a:t>not known in advance</a:t>
            </a:r>
            <a:r>
              <a:rPr lang="en-US" sz="2400" dirty="0"/>
              <a:t>, but the condition is checked before the loop body executes.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b="1" dirty="0">
                <a:solidFill>
                  <a:srgbClr val="002060"/>
                </a:solidFill>
              </a:rPr>
              <a:t>Print Num from 0-4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6B2CD-BDC0-30EB-92FD-18C206AD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71" y="2979625"/>
            <a:ext cx="8169857" cy="129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8EAC7-75B6-4764-1FFB-55137FEF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02" y="4691854"/>
            <a:ext cx="3400142" cy="1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38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56A71-ACD6-FB75-B16D-62AE554CA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956F-D1DB-8AD3-C64A-3987D545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Using a while Loop with </a:t>
            </a:r>
            <a:r>
              <a:rPr lang="en-US" sz="2400" b="1" dirty="0">
                <a:solidFill>
                  <a:srgbClr val="C00000"/>
                </a:solidFill>
              </a:rPr>
              <a:t>else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The else block in a while loop executes </a:t>
            </a:r>
            <a:r>
              <a:rPr lang="en-US" sz="2400" b="1" dirty="0"/>
              <a:t>if the loop completes </a:t>
            </a:r>
            <a:r>
              <a:rPr lang="en-US" sz="2400" b="1" dirty="0">
                <a:solidFill>
                  <a:srgbClr val="C00000"/>
                </a:solidFill>
              </a:rPr>
              <a:t>normally</a:t>
            </a:r>
            <a:r>
              <a:rPr lang="en-US" sz="2400" b="1" dirty="0"/>
              <a:t> </a:t>
            </a:r>
            <a:r>
              <a:rPr lang="en-US" sz="2400" dirty="0"/>
              <a:t>(i.e., not terminated by a break).</a:t>
            </a:r>
          </a:p>
          <a:p>
            <a:pPr marL="0" indent="0">
              <a:buNone/>
            </a:pPr>
            <a:r>
              <a:rPr lang="en-US" sz="2400" b="1" dirty="0"/>
              <a:t>Example:							Output: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7875C-9279-7E85-7A7C-C4CC0F6C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82" y="2410350"/>
            <a:ext cx="5895238" cy="292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2ED91-922C-69DA-5244-F3E2E93D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54"/>
          <a:stretch/>
        </p:blipFill>
        <p:spPr>
          <a:xfrm>
            <a:off x="8113115" y="2410350"/>
            <a:ext cx="3730543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99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 Loop Flowchart - A Visual Guide">
            <a:extLst>
              <a:ext uri="{FF2B5EF4-FFF2-40B4-BE49-F238E27FC236}">
                <a16:creationId xmlns:a16="http://schemas.microsoft.com/office/drawing/2014/main" id="{89526F42-EE59-CB0F-D5E7-239309157F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1443" y="311871"/>
            <a:ext cx="4813989" cy="61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298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E9E8-E69D-B7F2-00A5-A4EABB7F4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63B84-D91B-947C-6656-D871F058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/>
              <a:t>Loops with else</a:t>
            </a:r>
          </a:p>
          <a:p>
            <a:pPr marL="0" indent="0">
              <a:buNone/>
            </a:pPr>
            <a:r>
              <a:rPr lang="en-US" sz="2400" dirty="0"/>
              <a:t>Both </a:t>
            </a:r>
            <a:r>
              <a:rPr lang="en-US" sz="2400" b="1" dirty="0">
                <a:solidFill>
                  <a:srgbClr val="C00000"/>
                </a:solidFill>
              </a:rPr>
              <a:t>for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while</a:t>
            </a:r>
            <a:r>
              <a:rPr lang="en-US" sz="2400" dirty="0"/>
              <a:t> loops can have an </a:t>
            </a:r>
            <a:r>
              <a:rPr lang="en-US" sz="2400" b="1" dirty="0">
                <a:solidFill>
                  <a:srgbClr val="C00000"/>
                </a:solidFill>
              </a:rPr>
              <a:t>optional else block </a:t>
            </a:r>
            <a:r>
              <a:rPr lang="en-US" sz="2400" dirty="0"/>
              <a:t>that executes if the loop finishes without encountering a break.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2D554-4895-491E-983D-FBFE2064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47"/>
          <a:stretch/>
        </p:blipFill>
        <p:spPr>
          <a:xfrm>
            <a:off x="174172" y="2451594"/>
            <a:ext cx="5749933" cy="186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72D74-C3D8-1FB0-B16B-CF18B538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7699"/>
            <a:ext cx="5831357" cy="23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9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DBDE7-7429-0E85-B75F-30371142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5E8E3-139C-C5EE-3D7C-631B6B34B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List of Keywords:</a:t>
            </a:r>
          </a:p>
          <a:p>
            <a:pPr marL="0" indent="0">
              <a:buNone/>
            </a:pPr>
            <a:r>
              <a:rPr lang="en-US" sz="2400" dirty="0"/>
              <a:t>Python has a predefined set of keywords. You can get the current </a:t>
            </a:r>
            <a:r>
              <a:rPr lang="en-US" sz="2400" b="1" dirty="0"/>
              <a:t>list of keywords </a:t>
            </a:r>
            <a:r>
              <a:rPr lang="en-US" sz="2400" dirty="0"/>
              <a:t>using the </a:t>
            </a:r>
            <a:r>
              <a:rPr lang="en-US" sz="2400" b="1" dirty="0">
                <a:solidFill>
                  <a:srgbClr val="C00000"/>
                </a:solidFill>
              </a:rPr>
              <a:t>keyword module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2129C-02CD-553A-DA50-235021D4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02" y="1942727"/>
            <a:ext cx="3638095" cy="1123810"/>
          </a:xfrm>
          <a:prstGeom prst="rect">
            <a:avLst/>
          </a:prstGeom>
        </p:spPr>
      </p:pic>
      <p:pic>
        <p:nvPicPr>
          <p:cNvPr id="3076" name="Picture 4" descr="35 Python Keywords Explained in 6 Minutes | by EmilDev | Medium">
            <a:extLst>
              <a:ext uri="{FF2B5EF4-FFF2-40B4-BE49-F238E27FC236}">
                <a16:creationId xmlns:a16="http://schemas.microsoft.com/office/drawing/2014/main" id="{242C6EE5-6258-0AE1-D08C-4E186C55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147" y="1801213"/>
            <a:ext cx="5893898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635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C5AC-FF16-08BF-8605-464310AA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951E-67F9-5A39-48D5-CE31D9A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9585"/>
            <a:ext cx="10659110" cy="4778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3. Jump Statements:</a:t>
            </a:r>
          </a:p>
          <a:p>
            <a:pPr marL="0" indent="0">
              <a:buNone/>
            </a:pPr>
            <a:r>
              <a:rPr lang="en-US" sz="2400" dirty="0"/>
              <a:t>Jump statements in Python are used to control the </a:t>
            </a:r>
            <a:r>
              <a:rPr lang="en-US" sz="2400" b="1" dirty="0"/>
              <a:t>flow of loops </a:t>
            </a:r>
            <a:r>
              <a:rPr lang="en-US" sz="2400" b="1" dirty="0">
                <a:solidFill>
                  <a:srgbClr val="C00000"/>
                </a:solidFill>
              </a:rPr>
              <a:t>by altering their default behavior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Python provides the following jump statements: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break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continue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pass Statement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These statements </a:t>
            </a:r>
            <a:r>
              <a:rPr lang="en-US" sz="2400" b="1" dirty="0"/>
              <a:t>allow you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C00000"/>
                </a:solidFill>
              </a:rPr>
              <a:t>exit a loop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skip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iteration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do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nothing</a:t>
            </a:r>
            <a:r>
              <a:rPr lang="en-US" sz="2400" dirty="0"/>
              <a:t>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733220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9715-32A3-7AEC-7222-9BF860CB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D8EA-4DDB-ECD3-7339-1FE159B1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1. break Statement:</a:t>
            </a:r>
          </a:p>
          <a:p>
            <a:pPr marL="0" indent="0">
              <a:buNone/>
            </a:pPr>
            <a:r>
              <a:rPr lang="en-US" sz="2400" dirty="0"/>
              <a:t>The break statement is used to </a:t>
            </a:r>
            <a:r>
              <a:rPr lang="en-US" sz="2400" b="1" dirty="0">
                <a:solidFill>
                  <a:srgbClr val="C00000"/>
                </a:solidFill>
              </a:rPr>
              <a:t>exit a loop prematurely</a:t>
            </a:r>
            <a:r>
              <a:rPr lang="en-US" sz="2400" dirty="0"/>
              <a:t>, </a:t>
            </a:r>
            <a:r>
              <a:rPr lang="en-US" sz="2400" b="1" dirty="0"/>
              <a:t>regardless of the loop's condition.</a:t>
            </a:r>
            <a:r>
              <a:rPr lang="en-US" sz="2400" dirty="0"/>
              <a:t> Once the break statement is executed, the </a:t>
            </a:r>
            <a:r>
              <a:rPr lang="en-US" sz="2400" b="1" dirty="0">
                <a:solidFill>
                  <a:srgbClr val="C00000"/>
                </a:solidFill>
              </a:rPr>
              <a:t>loop terminates</a:t>
            </a:r>
            <a:r>
              <a:rPr lang="en-US" sz="2400" dirty="0"/>
              <a:t>, and control moves to the </a:t>
            </a:r>
            <a:r>
              <a:rPr lang="en-US" sz="2400" b="1" dirty="0"/>
              <a:t>code following the loop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ACD2B-3905-3480-0353-E44784F7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09" y="2845005"/>
            <a:ext cx="4231995" cy="1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19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1707-05D7-E69C-C190-4E1DB9F1E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52A2-A171-A13F-C69B-78F638900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72143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Examples:</a:t>
            </a: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for Loop:			Output: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r>
              <a:rPr lang="en-US" sz="2400" b="1" dirty="0">
                <a:solidFill>
                  <a:srgbClr val="002060"/>
                </a:solidFill>
              </a:rPr>
              <a:t>Breaking a while Loop:</a:t>
            </a:r>
          </a:p>
          <a:p>
            <a:pPr marL="457200" indent="-457200">
              <a:buAutoNum type="alphaLcParenR"/>
            </a:pPr>
            <a:endParaRPr lang="en-US" sz="2400" b="1" dirty="0">
              <a:solidFill>
                <a:srgbClr val="002060"/>
              </a:solidFill>
            </a:endParaRPr>
          </a:p>
          <a:p>
            <a:pPr marL="457200" indent="-457200">
              <a:buAutoNum type="alphaLcParenR"/>
            </a:pP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5F91F-B616-FCFE-D982-CA7C964D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15" y="1223400"/>
            <a:ext cx="3895452" cy="1987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9DDE9-D201-42F6-C45C-A8F83C27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19" y="864886"/>
            <a:ext cx="828571" cy="24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18626-A58F-1405-BC12-3EFD3370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008" y="3944497"/>
            <a:ext cx="3228571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995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B2341-1D88-2991-C3C9-52BD6CCF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1F613-EF4B-C17E-84AA-F18DF61C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2" y="968829"/>
            <a:ext cx="10659110" cy="4735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continue Statement:</a:t>
            </a:r>
          </a:p>
          <a:p>
            <a:pPr marL="0" indent="0">
              <a:buNone/>
            </a:pPr>
            <a:r>
              <a:rPr lang="en-US" sz="2400" dirty="0"/>
              <a:t>The continue statement is used to </a:t>
            </a:r>
            <a:r>
              <a:rPr lang="en-US" sz="2400" b="1" dirty="0">
                <a:solidFill>
                  <a:srgbClr val="002060"/>
                </a:solidFill>
              </a:rPr>
              <a:t>skip the rest of the code </a:t>
            </a:r>
            <a:r>
              <a:rPr lang="en-US" sz="2400" b="1" dirty="0">
                <a:solidFill>
                  <a:srgbClr val="C00000"/>
                </a:solidFill>
              </a:rPr>
              <a:t>in the current iteration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2060"/>
                </a:solidFill>
              </a:rPr>
              <a:t>proceed to the next iteration of the loop</a:t>
            </a:r>
            <a:r>
              <a:rPr lang="en-US" sz="2400" dirty="0"/>
              <a:t>. The </a:t>
            </a:r>
            <a:r>
              <a:rPr lang="en-US" sz="2400" b="1" dirty="0"/>
              <a:t>loop does not </a:t>
            </a:r>
            <a:r>
              <a:rPr lang="en-US" sz="2400" b="1" dirty="0">
                <a:solidFill>
                  <a:srgbClr val="C00000"/>
                </a:solidFill>
              </a:rPr>
              <a:t>terminate</a:t>
            </a:r>
            <a:r>
              <a:rPr lang="en-US" sz="2400" b="1" dirty="0"/>
              <a:t> </a:t>
            </a:r>
            <a:r>
              <a:rPr lang="en-US" sz="2400" dirty="0"/>
              <a:t>but </a:t>
            </a:r>
            <a:r>
              <a:rPr lang="en-US" sz="2400" b="1" dirty="0"/>
              <a:t>continues with the next iteration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054E6-88A5-4B84-5B14-8D36C425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53" y="3067826"/>
            <a:ext cx="4112940" cy="19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55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D2FC-A0BF-7E0B-255B-D6E8A2017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E581-C619-555F-F864-B7ACE4F62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411" y="511628"/>
            <a:ext cx="9683932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Skipping an Iteration in a for Loop:</a:t>
            </a:r>
          </a:p>
          <a:p>
            <a:pPr marL="0" indent="0">
              <a:buNone/>
            </a:pPr>
            <a:r>
              <a:rPr lang="en-IN" sz="2400" b="1" dirty="0"/>
              <a:t>						Output:</a:t>
            </a:r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457200" indent="-457200">
              <a:buAutoNum type="alphaLcParenR"/>
            </a:pPr>
            <a:endParaRPr lang="en-IN" sz="2400" b="1" dirty="0"/>
          </a:p>
          <a:p>
            <a:pPr marL="0" indent="0">
              <a:buNone/>
            </a:pPr>
            <a:r>
              <a:rPr lang="en-US" sz="2400" b="1" dirty="0"/>
              <a:t>b) Skipping an Iteration in a while Loop: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1F92-16E5-85B6-9CB1-C7587621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80" y="1552695"/>
            <a:ext cx="3352381" cy="19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CD29-ACD0-C173-AFCF-695426F1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42" y="1390791"/>
            <a:ext cx="742857" cy="20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28A68-29D7-DDDD-D4D7-F044331D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56" y="4198896"/>
            <a:ext cx="3043705" cy="24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21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D78C-1D24-2137-D3D8-FB07ABC9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5BEB-398B-FC4A-EE41-A3A57E44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pass Statement: </a:t>
            </a:r>
            <a:r>
              <a:rPr lang="en-US" sz="2400" b="1"/>
              <a:t>(Or </a:t>
            </a:r>
            <a:r>
              <a:rPr lang="en-US" sz="3600" b="1" dirty="0"/>
              <a:t>…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The pass statement is a </a:t>
            </a:r>
            <a:r>
              <a:rPr lang="en-US" sz="2400" b="1" dirty="0">
                <a:solidFill>
                  <a:srgbClr val="C00000"/>
                </a:solidFill>
              </a:rPr>
              <a:t>placeholder</a:t>
            </a:r>
            <a:r>
              <a:rPr lang="en-US" sz="2400" b="1" dirty="0"/>
              <a:t> that </a:t>
            </a:r>
            <a:r>
              <a:rPr lang="en-US" sz="2400" b="1" dirty="0">
                <a:solidFill>
                  <a:srgbClr val="C00000"/>
                </a:solidFill>
              </a:rPr>
              <a:t>does nothing when executed</a:t>
            </a:r>
            <a:r>
              <a:rPr lang="en-US" sz="2400" dirty="0"/>
              <a:t>. It is often used when a statement is </a:t>
            </a:r>
            <a:r>
              <a:rPr lang="en-US" sz="2400" b="1" dirty="0">
                <a:solidFill>
                  <a:srgbClr val="C00000"/>
                </a:solidFill>
              </a:rPr>
              <a:t>syntactically required </a:t>
            </a:r>
            <a:r>
              <a:rPr lang="en-US" sz="2400" dirty="0"/>
              <a:t>but </a:t>
            </a:r>
            <a:r>
              <a:rPr lang="en-US" sz="2400" b="1" dirty="0"/>
              <a:t>no action is desired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EE40-8EF8-8A8D-CE5A-861DF952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14" y="2307567"/>
            <a:ext cx="3215477" cy="1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160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4E998-26CA-5AC8-F3C1-F69CD860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8AB53-C289-7D0C-E87E-9BB76C37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Examples</a:t>
            </a:r>
          </a:p>
          <a:p>
            <a:pPr marL="457200" indent="-457200">
              <a:buAutoNum type="alphaLcParenR"/>
            </a:pPr>
            <a:r>
              <a:rPr lang="en-US" sz="2400" b="1" dirty="0"/>
              <a:t>Using pass in an </a:t>
            </a:r>
            <a:r>
              <a:rPr lang="en-US" sz="2400" b="1" dirty="0">
                <a:solidFill>
                  <a:srgbClr val="C00000"/>
                </a:solidFill>
              </a:rPr>
              <a:t>if Statement</a:t>
            </a:r>
            <a:r>
              <a:rPr lang="en-US" sz="2400" b="1" dirty="0"/>
              <a:t>:</a:t>
            </a:r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endParaRPr lang="en-US" sz="2400" b="1" dirty="0"/>
          </a:p>
          <a:p>
            <a:pPr marL="457200" indent="-457200">
              <a:buAutoNum type="alphaLcParenR"/>
            </a:pPr>
            <a:r>
              <a:rPr lang="en-US" sz="2400" b="1" dirty="0"/>
              <a:t>Using pass in a Loop:</a:t>
            </a:r>
          </a:p>
          <a:p>
            <a:pPr marL="457200" indent="-457200">
              <a:buAutoNum type="alphaLcParenR"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3D5CC-D3A6-6DF9-D4A6-E6CE44A6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67" y="1756125"/>
            <a:ext cx="5509847" cy="184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5B23F-392F-03DC-F907-18EB77CE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28" y="4349637"/>
            <a:ext cx="3699572" cy="20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FFF5E-69F0-99C8-8D75-3B2E37612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0E97-01CA-C4A9-5F97-73A608B70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0580"/>
            <a:ext cx="10659110" cy="4255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Sequences:</a:t>
            </a:r>
          </a:p>
          <a:p>
            <a:pPr marL="0" indent="0">
              <a:buNone/>
            </a:pPr>
            <a:r>
              <a:rPr lang="en-US" sz="2400" dirty="0"/>
              <a:t>In Python, a </a:t>
            </a:r>
            <a:r>
              <a:rPr lang="en-US" sz="2400" b="1" dirty="0"/>
              <a:t>sequence</a:t>
            </a:r>
            <a:r>
              <a:rPr lang="en-US" sz="2400" dirty="0"/>
              <a:t> is an </a:t>
            </a:r>
            <a:r>
              <a:rPr lang="en-US" sz="2400" b="1" dirty="0">
                <a:solidFill>
                  <a:srgbClr val="C00000"/>
                </a:solidFill>
              </a:rPr>
              <a:t>ordered collection of items</a:t>
            </a:r>
            <a:r>
              <a:rPr lang="en-US" sz="2400" dirty="0"/>
              <a:t>, where each item is </a:t>
            </a:r>
            <a:r>
              <a:rPr lang="en-US" sz="2400" b="1" dirty="0">
                <a:solidFill>
                  <a:srgbClr val="C00000"/>
                </a:solidFill>
              </a:rPr>
              <a:t>indexed</a:t>
            </a:r>
            <a:r>
              <a:rPr lang="en-US" sz="2400" dirty="0"/>
              <a:t> by an integer. Sequences allow you to </a:t>
            </a:r>
            <a:r>
              <a:rPr lang="en-US" sz="2400" b="1" dirty="0"/>
              <a:t>store multiple values </a:t>
            </a:r>
            <a:r>
              <a:rPr lang="en-US" sz="2400" dirty="0"/>
              <a:t>and </a:t>
            </a:r>
            <a:r>
              <a:rPr lang="en-US" sz="2400" b="1" dirty="0"/>
              <a:t>access them using their position (</a:t>
            </a:r>
            <a:r>
              <a:rPr lang="en-US" sz="2400" b="1" dirty="0">
                <a:solidFill>
                  <a:srgbClr val="C00000"/>
                </a:solidFill>
              </a:rPr>
              <a:t>index</a:t>
            </a:r>
            <a:r>
              <a:rPr lang="en-US" sz="2400" b="1" dirty="0"/>
              <a:t>). </a:t>
            </a:r>
          </a:p>
          <a:p>
            <a:pPr marL="0" indent="0">
              <a:buNone/>
            </a:pPr>
            <a:r>
              <a:rPr lang="en-US" sz="2400" b="1" dirty="0"/>
              <a:t>Python provides several built-in sequence types, such as: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strings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tuples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ranges.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94086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F753-6B18-B663-9F21-78EA2222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FE30-8D64-3B69-FCD1-04CF4F96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2156"/>
            <a:ext cx="10659110" cy="3503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Strings:</a:t>
            </a:r>
          </a:p>
          <a:p>
            <a:pPr marL="0" indent="0">
              <a:buNone/>
            </a:pPr>
            <a:r>
              <a:rPr lang="en-US" sz="2400" dirty="0"/>
              <a:t>In Python, a string (str) is a </a:t>
            </a:r>
            <a:r>
              <a:rPr lang="en-US" sz="2400" b="1" dirty="0">
                <a:solidFill>
                  <a:srgbClr val="C00000"/>
                </a:solidFill>
              </a:rPr>
              <a:t>sequence of characters </a:t>
            </a:r>
            <a:r>
              <a:rPr lang="en-US" sz="2400" dirty="0"/>
              <a:t>used to </a:t>
            </a:r>
            <a:r>
              <a:rPr lang="en-US" sz="2400" b="1" dirty="0"/>
              <a:t>store</a:t>
            </a:r>
            <a:r>
              <a:rPr lang="en-US" sz="2400" dirty="0"/>
              <a:t> and </a:t>
            </a:r>
            <a:r>
              <a:rPr lang="en-US" sz="2400" b="1" dirty="0"/>
              <a:t>manipulate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text</a:t>
            </a:r>
            <a:r>
              <a:rPr lang="en-US" sz="2400" dirty="0"/>
              <a:t>. Strings are one of the most commonly used data types in Python and are enclosed in 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), 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), or triple quotes (</a:t>
            </a:r>
            <a:r>
              <a:rPr lang="en-US" sz="2400" b="1" dirty="0">
                <a:solidFill>
                  <a:srgbClr val="C00000"/>
                </a:solidFill>
              </a:rPr>
              <a:t>'''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Features of String: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</a:t>
            </a:r>
            <a:r>
              <a:rPr lang="en-US" sz="2400" b="1" dirty="0"/>
              <a:t>sequence of characters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(cannot be changed after creation).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Indexed</a:t>
            </a:r>
            <a:r>
              <a:rPr lang="en-US" sz="2400" dirty="0"/>
              <a:t> by integers starting from 0.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9987767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B466-514F-221E-C43F-00598DBA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CDF7-3623-B8F8-D224-7C120E27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346710"/>
            <a:ext cx="2555489" cy="648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Creating Strings: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71321-2B55-F763-B25B-DC43E0BF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34" y="346710"/>
            <a:ext cx="8399754" cy="62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FF7C5-AB99-95FC-2B90-DD2EF94E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BF72-6528-1BD1-B4E1-48A2A64DA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2" y="612344"/>
            <a:ext cx="8131628" cy="5421868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IN" sz="2600" b="1" dirty="0">
                <a:latin typeface="+mj-lt"/>
              </a:rPr>
              <a:t>PRAMOD VISHNU NAIK</a:t>
            </a:r>
            <a:endParaRPr lang="en-IN" sz="2400" dirty="0">
              <a:latin typeface="+mj-lt"/>
            </a:endParaRPr>
          </a:p>
          <a:p>
            <a:r>
              <a:rPr lang="en-IN" sz="2400" b="1" dirty="0"/>
              <a:t>Current Position:</a:t>
            </a:r>
            <a:r>
              <a:rPr lang="en-IN" sz="2400" dirty="0"/>
              <a:t> Software Development Engineer (Full-Stack, MERN stack and Gen AI Developer), </a:t>
            </a:r>
            <a:r>
              <a:rPr lang="en-IN" sz="2400" dirty="0" err="1"/>
              <a:t>MResult</a:t>
            </a:r>
            <a:r>
              <a:rPr lang="en-IN" sz="2400" dirty="0"/>
              <a:t> Technologies Pvt Ltd.</a:t>
            </a:r>
          </a:p>
          <a:p>
            <a:r>
              <a:rPr lang="en-IN" sz="2400" b="1" dirty="0"/>
              <a:t>Educational Qualification:</a:t>
            </a:r>
            <a:r>
              <a:rPr lang="en-IN" sz="2400" dirty="0"/>
              <a:t> MCA (Specialization in Data Science and Cloud Computing), Srinivas University, Mangalore</a:t>
            </a:r>
            <a:br>
              <a:rPr lang="en-IN" sz="2400" dirty="0"/>
            </a:br>
            <a:r>
              <a:rPr lang="en-IN" sz="2400" b="1" dirty="0"/>
              <a:t>Certifications:</a:t>
            </a:r>
            <a:r>
              <a:rPr lang="en-IN" sz="2400" dirty="0"/>
              <a:t> AWS Certified Professional</a:t>
            </a:r>
          </a:p>
          <a:p>
            <a:r>
              <a:rPr lang="en-IN" sz="2400" b="1" dirty="0"/>
              <a:t>Experience:</a:t>
            </a:r>
            <a:endParaRPr lang="en-IN" sz="2400" dirty="0"/>
          </a:p>
          <a:p>
            <a:pPr lvl="1"/>
            <a:r>
              <a:rPr lang="en-IN" sz="2400" dirty="0"/>
              <a:t>3.5 years of professional experience in software development</a:t>
            </a:r>
          </a:p>
          <a:p>
            <a:pPr lvl="1"/>
            <a:r>
              <a:rPr lang="en-IN" sz="2400" dirty="0"/>
              <a:t>Assistant Professor (Guest Lecture and Mentor) with 2 years of teaching experience.</a:t>
            </a:r>
          </a:p>
          <a:p>
            <a:r>
              <a:rPr lang="en-IN" sz="2600" b="1" dirty="0"/>
              <a:t>Skills:</a:t>
            </a:r>
            <a:endParaRPr lang="en-IN" sz="2600" dirty="0"/>
          </a:p>
          <a:p>
            <a:pPr lvl="1"/>
            <a:r>
              <a:rPr lang="en-IN" sz="2400" dirty="0"/>
              <a:t>Primary Skills: AWS, ML, Node.js, React, Redux Toolkit, TypeScript, Express.js, Python, </a:t>
            </a:r>
            <a:r>
              <a:rPr lang="en-IN" sz="2400" dirty="0" err="1"/>
              <a:t>FastAPI</a:t>
            </a:r>
            <a:r>
              <a:rPr lang="en-IN" sz="2400" dirty="0"/>
              <a:t>, Flask, SQL, PostgreSQL, MySQL, Java, PHP, </a:t>
            </a:r>
            <a:r>
              <a:rPr lang="en-IN" sz="2400" dirty="0" err="1"/>
              <a:t>DataIKU</a:t>
            </a:r>
            <a:r>
              <a:rPr lang="en-IN" sz="2400" dirty="0"/>
              <a:t>, Snowflake, Informatica IICS.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endParaRPr lang="en-IN" dirty="0">
              <a:latin typeface="Calibri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F77EAD-199A-C26F-04AC-88288BAF91B9}"/>
              </a:ext>
            </a:extLst>
          </p:cNvPr>
          <p:cNvGrpSpPr/>
          <p:nvPr/>
        </p:nvGrpSpPr>
        <p:grpSpPr>
          <a:xfrm>
            <a:off x="591972" y="6023326"/>
            <a:ext cx="11033972" cy="453462"/>
            <a:chOff x="2462361" y="5652135"/>
            <a:chExt cx="8444108" cy="4468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11E1F2-C402-2236-4938-78FA048B80A7}"/>
                </a:ext>
              </a:extLst>
            </p:cNvPr>
            <p:cNvGrpSpPr/>
            <p:nvPr/>
          </p:nvGrpSpPr>
          <p:grpSpPr>
            <a:xfrm>
              <a:off x="6007087" y="5724087"/>
              <a:ext cx="1712795" cy="374906"/>
              <a:chOff x="230423" y="3258129"/>
              <a:chExt cx="1712795" cy="3749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20F6B1-CFFD-7ADD-42EF-B28A1D33E284}"/>
                  </a:ext>
                </a:extLst>
              </p:cNvPr>
              <p:cNvSpPr txBox="1"/>
              <p:nvPr/>
            </p:nvSpPr>
            <p:spPr>
              <a:xfrm>
                <a:off x="567757" y="3294481"/>
                <a:ext cx="13754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+91 9611025113</a:t>
                </a:r>
              </a:p>
            </p:txBody>
          </p:sp>
          <p:pic>
            <p:nvPicPr>
              <p:cNvPr id="24" name="Graphic 23" descr="Receiver">
                <a:extLst>
                  <a:ext uri="{FF2B5EF4-FFF2-40B4-BE49-F238E27FC236}">
                    <a16:creationId xmlns:a16="http://schemas.microsoft.com/office/drawing/2014/main" id="{A2B9AEEE-5EF4-D9A8-5B53-D98244E2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0423" y="3258129"/>
                <a:ext cx="337334" cy="337334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A5D919-4B1D-CA4E-1C40-7B42C4F5DD6B}"/>
                </a:ext>
              </a:extLst>
            </p:cNvPr>
            <p:cNvGrpSpPr/>
            <p:nvPr/>
          </p:nvGrpSpPr>
          <p:grpSpPr>
            <a:xfrm>
              <a:off x="8319549" y="5691913"/>
              <a:ext cx="2586920" cy="375346"/>
              <a:chOff x="189378" y="3619290"/>
              <a:chExt cx="2586920" cy="37534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4CE263-D6BF-C3EB-6226-D4443F6B226F}"/>
                  </a:ext>
                </a:extLst>
              </p:cNvPr>
              <p:cNvSpPr txBox="1"/>
              <p:nvPr/>
            </p:nvSpPr>
            <p:spPr>
              <a:xfrm>
                <a:off x="535971" y="3619290"/>
                <a:ext cx="2240327" cy="36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pramodnaik.dev@gmail.com</a:t>
                </a:r>
              </a:p>
            </p:txBody>
          </p:sp>
          <p:pic>
            <p:nvPicPr>
              <p:cNvPr id="22" name="Graphic 21" descr="Envelope">
                <a:extLst>
                  <a:ext uri="{FF2B5EF4-FFF2-40B4-BE49-F238E27FC236}">
                    <a16:creationId xmlns:a16="http://schemas.microsoft.com/office/drawing/2014/main" id="{F759DEDF-E931-B638-3F49-229B439CA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9378" y="3648044"/>
                <a:ext cx="346592" cy="346592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0BD132-6F79-ED16-E9ED-A3D325EBEECF}"/>
                </a:ext>
              </a:extLst>
            </p:cNvPr>
            <p:cNvGrpSpPr/>
            <p:nvPr/>
          </p:nvGrpSpPr>
          <p:grpSpPr>
            <a:xfrm>
              <a:off x="2462361" y="5652135"/>
              <a:ext cx="3159265" cy="446858"/>
              <a:chOff x="359196" y="2686916"/>
              <a:chExt cx="3159265" cy="4468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D4457C-713A-8DCC-82D8-FA6E100A1202}"/>
                  </a:ext>
                </a:extLst>
              </p:cNvPr>
              <p:cNvSpPr txBox="1"/>
              <p:nvPr/>
            </p:nvSpPr>
            <p:spPr>
              <a:xfrm>
                <a:off x="795236" y="2769820"/>
                <a:ext cx="2723225" cy="36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Address: Mangalore, Karnataka.</a:t>
                </a:r>
              </a:p>
            </p:txBody>
          </p:sp>
          <p:pic>
            <p:nvPicPr>
              <p:cNvPr id="20" name="Graphic 19" descr="Marker">
                <a:extLst>
                  <a:ext uri="{FF2B5EF4-FFF2-40B4-BE49-F238E27FC236}">
                    <a16:creationId xmlns:a16="http://schemas.microsoft.com/office/drawing/2014/main" id="{9BCEB1E3-7ED4-6BBF-F58C-0D58E2CB6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9196" y="2686916"/>
                <a:ext cx="419293" cy="419293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02693D-4367-7655-FDF6-A3F75DA7C0A0}"/>
              </a:ext>
            </a:extLst>
          </p:cNvPr>
          <p:cNvGrpSpPr/>
          <p:nvPr/>
        </p:nvGrpSpPr>
        <p:grpSpPr>
          <a:xfrm>
            <a:off x="8439341" y="1171138"/>
            <a:ext cx="3524067" cy="4093747"/>
            <a:chOff x="8439341" y="1171138"/>
            <a:chExt cx="3524067" cy="4093747"/>
          </a:xfrm>
        </p:grpSpPr>
        <p:pic>
          <p:nvPicPr>
            <p:cNvPr id="6" name="Picture 5" descr="A person with mustache and glasses">
              <a:extLst>
                <a:ext uri="{FF2B5EF4-FFF2-40B4-BE49-F238E27FC236}">
                  <a16:creationId xmlns:a16="http://schemas.microsoft.com/office/drawing/2014/main" id="{E06381BD-BD87-9368-6EED-510A02110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0"/>
            <a:stretch>
              <a:fillRect/>
            </a:stretch>
          </p:blipFill>
          <p:spPr>
            <a:xfrm>
              <a:off x="8439341" y="1171138"/>
              <a:ext cx="3524067" cy="3524067"/>
            </a:xfrm>
            <a:custGeom>
              <a:avLst/>
              <a:gdLst/>
              <a:ahLst/>
              <a:cxnLst/>
              <a:rect l="l" t="t" r="r" b="b"/>
              <a:pathLst>
                <a:path w="6547392" h="6547392">
                  <a:moveTo>
                    <a:pt x="3273696" y="0"/>
                  </a:moveTo>
                  <a:cubicBezTo>
                    <a:pt x="5081708" y="0"/>
                    <a:pt x="6547392" y="1465684"/>
                    <a:pt x="6547392" y="3273696"/>
                  </a:cubicBezTo>
                  <a:cubicBezTo>
                    <a:pt x="6547392" y="5081708"/>
                    <a:pt x="5081708" y="6547392"/>
                    <a:pt x="3273696" y="6547392"/>
                  </a:cubicBezTo>
                  <a:cubicBezTo>
                    <a:pt x="1465684" y="6547392"/>
                    <a:pt x="0" y="5081708"/>
                    <a:pt x="0" y="3273696"/>
                  </a:cubicBezTo>
                  <a:cubicBezTo>
                    <a:pt x="0" y="1465684"/>
                    <a:pt x="1465684" y="0"/>
                    <a:pt x="3273696" y="0"/>
                  </a:cubicBezTo>
                  <a:close/>
                </a:path>
              </a:pathLst>
            </a:cu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96C688-670B-A352-A186-6F71CFDC6EFE}"/>
                </a:ext>
              </a:extLst>
            </p:cNvPr>
            <p:cNvSpPr txBox="1"/>
            <p:nvPr/>
          </p:nvSpPr>
          <p:spPr>
            <a:xfrm>
              <a:off x="9354052" y="4895553"/>
              <a:ext cx="19869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j-lt"/>
                </a:rPr>
                <a:t>PRAMOD NAIK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56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7D037-7060-4172-FCF7-E61C2479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0B85F-5C6B-DDC6-EF9E-452296860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Variables: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variables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symbolic names </a:t>
            </a:r>
            <a:r>
              <a:rPr lang="en-US" sz="2400" dirty="0"/>
              <a:t>that are </a:t>
            </a:r>
            <a:r>
              <a:rPr lang="en-US" sz="2400" b="1" dirty="0">
                <a:solidFill>
                  <a:srgbClr val="002060"/>
                </a:solidFill>
              </a:rPr>
              <a:t>used to reference objects in memory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They are </a:t>
            </a:r>
            <a:r>
              <a:rPr lang="en-US" sz="2400" b="1" dirty="0">
                <a:solidFill>
                  <a:srgbClr val="C00000"/>
                </a:solidFill>
              </a:rPr>
              <a:t>essentially labels </a:t>
            </a:r>
            <a:r>
              <a:rPr lang="en-US" sz="2400" dirty="0"/>
              <a:t>that </a:t>
            </a:r>
            <a:r>
              <a:rPr lang="en-US" sz="2400" b="1" dirty="0"/>
              <a:t>point to data stored in memory</a:t>
            </a:r>
            <a:r>
              <a:rPr lang="en-US" sz="2400" dirty="0"/>
              <a:t>, enabling you to </a:t>
            </a:r>
            <a:r>
              <a:rPr lang="en-US" sz="2400" b="1" dirty="0">
                <a:solidFill>
                  <a:srgbClr val="002060"/>
                </a:solidFill>
              </a:rPr>
              <a:t>access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2060"/>
                </a:solidFill>
              </a:rPr>
              <a:t>manipulate</a:t>
            </a:r>
            <a:r>
              <a:rPr lang="en-US" sz="2400" dirty="0"/>
              <a:t> </a:t>
            </a:r>
            <a:r>
              <a:rPr lang="en-US" sz="2400" b="1" dirty="0"/>
              <a:t>that data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Variables are </a:t>
            </a:r>
            <a:r>
              <a:rPr lang="en-US" sz="2400" b="1" dirty="0"/>
              <a:t>fundamental in programming </a:t>
            </a:r>
            <a:r>
              <a:rPr lang="en-US" sz="2400" dirty="0"/>
              <a:t>and are </a:t>
            </a:r>
            <a:r>
              <a:rPr lang="en-US" sz="2400" b="1" dirty="0"/>
              <a:t>used to </a:t>
            </a:r>
            <a:r>
              <a:rPr lang="en-US" sz="2400" b="1" dirty="0">
                <a:solidFill>
                  <a:srgbClr val="C00000"/>
                </a:solidFill>
              </a:rPr>
              <a:t>store information </a:t>
            </a:r>
            <a:r>
              <a:rPr lang="en-US" sz="2400" dirty="0"/>
              <a:t>that can be </a:t>
            </a:r>
            <a:r>
              <a:rPr lang="en-US" sz="2400" b="1" dirty="0">
                <a:solidFill>
                  <a:srgbClr val="C00000"/>
                </a:solidFill>
              </a:rPr>
              <a:t>retrieved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modified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2060"/>
                </a:solidFill>
              </a:rPr>
              <a:t>during program execution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593089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D2C2-CDD4-F672-5BD9-DBA887B17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46853-483E-2ED0-11B1-45A813F92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1C8D2-23A3-3823-6CD4-A2CBCC57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45" y="1282658"/>
            <a:ext cx="5649104" cy="19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9485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0C12-C530-4054-CFE9-8A6DAC61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Built-in String Handling Functions:</a:t>
            </a:r>
          </a:p>
          <a:p>
            <a:pPr marL="0" indent="0">
              <a:buNone/>
            </a:pPr>
            <a:r>
              <a:rPr lang="en-US" sz="2400" dirty="0"/>
              <a:t>Python provides several built-in string handling functions that help in performing various operations on strings.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5093750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68E5E-13CC-F7E3-136C-367A7356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7307-1116-34EC-E5A7-E522C4CB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 err="1"/>
              <a:t>len</a:t>
            </a:r>
            <a:r>
              <a:rPr lang="en-US" sz="2400" b="1" dirty="0"/>
              <a:t>() </a:t>
            </a:r>
            <a:r>
              <a:rPr lang="en-US" sz="2400" dirty="0"/>
              <a:t>– Get the Length of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0C7BF-43B3-9477-DFA2-B60F3DE5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24" y="2177864"/>
            <a:ext cx="2683194" cy="832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173F0-F75F-8B88-102F-DDF89059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666" y="4050914"/>
            <a:ext cx="4238095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9476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lower() &amp; upper() </a:t>
            </a:r>
            <a:r>
              <a:rPr lang="en-US" sz="2400" dirty="0"/>
              <a:t>– Convert Case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B794E-CA20-07DC-72E2-2FAA2829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85" y="2010524"/>
            <a:ext cx="5371429" cy="10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0A2B0-129A-162D-4321-A554AD3C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85" y="4343400"/>
            <a:ext cx="6580952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2588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strip(), </a:t>
            </a:r>
            <a:r>
              <a:rPr lang="en-US" sz="2400" b="1" dirty="0" err="1"/>
              <a:t>lstrip</a:t>
            </a:r>
            <a:r>
              <a:rPr lang="en-US" sz="2400" b="1" dirty="0"/>
              <a:t>(), </a:t>
            </a:r>
            <a:r>
              <a:rPr lang="en-US" sz="2400" b="1" dirty="0" err="1"/>
              <a:t>rstrip</a:t>
            </a:r>
            <a:r>
              <a:rPr lang="en-US" sz="2400" b="1" dirty="0"/>
              <a:t>() – </a:t>
            </a:r>
            <a:r>
              <a:rPr lang="en-US" sz="2400" dirty="0"/>
              <a:t>Remove Whitespaces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728A-045C-6E2F-BE9B-A820B66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57" y="1752010"/>
            <a:ext cx="8193756" cy="1568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00B76-D8E8-562F-EE5E-5A15987A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09" y="3992791"/>
            <a:ext cx="7122572" cy="20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384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replace() </a:t>
            </a:r>
            <a:r>
              <a:rPr lang="en-US" sz="2400" dirty="0"/>
              <a:t>– Replace a Substring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F631A-F209-BB07-C865-F160C777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13" y="2097581"/>
            <a:ext cx="7093881" cy="765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AE062-C68D-E0F7-6BF9-03768D61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13" y="3995058"/>
            <a:ext cx="8152381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773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split() &amp; join() </a:t>
            </a:r>
            <a:r>
              <a:rPr lang="en-US" sz="2400" dirty="0"/>
              <a:t>– Splitting and Joining Strings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E2D09-E3CC-F63F-F335-B57BD482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00" y="1937723"/>
            <a:ext cx="9026910" cy="1306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0DA72-B95A-DA82-FB33-1A530B1A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123" y="3943472"/>
            <a:ext cx="82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0539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find() &amp; index() – </a:t>
            </a:r>
            <a:r>
              <a:rPr lang="en-US" sz="2400" dirty="0"/>
              <a:t>Find Substring Position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B8BE6-032D-E300-229A-376453F4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10" y="2098970"/>
            <a:ext cx="9466682" cy="1221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8F28-2211-965E-9D01-ACA35EEC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52" y="3861115"/>
            <a:ext cx="6827486" cy="18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93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startswith</a:t>
            </a:r>
            <a:r>
              <a:rPr lang="en-US" sz="2400" b="1" dirty="0"/>
              <a:t>() &amp; </a:t>
            </a:r>
            <a:r>
              <a:rPr lang="en-US" sz="2400" b="1" dirty="0" err="1"/>
              <a:t>endswith</a:t>
            </a:r>
            <a:r>
              <a:rPr lang="en-US" sz="2400" b="1" dirty="0"/>
              <a:t>() – </a:t>
            </a:r>
            <a:r>
              <a:rPr lang="en-US" sz="2400" dirty="0"/>
              <a:t>Check String Start/End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E3A0C-0618-4480-0CAB-1011D8D5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57" y="2041808"/>
            <a:ext cx="5148334" cy="138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E1BBF-64D1-2E47-E41F-9DF619C4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71" y="4026492"/>
            <a:ext cx="8298223" cy="16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26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</a:t>
            </a:r>
            <a:r>
              <a:rPr lang="en-US" sz="2400" b="1" dirty="0" err="1"/>
              <a:t>isalpha</a:t>
            </a:r>
            <a:r>
              <a:rPr lang="en-US" sz="2400" b="1" dirty="0"/>
              <a:t>(), </a:t>
            </a:r>
            <a:r>
              <a:rPr lang="en-US" sz="2400" b="1" dirty="0" err="1"/>
              <a:t>isdigit</a:t>
            </a:r>
            <a:r>
              <a:rPr lang="en-US" sz="2400" b="1" dirty="0"/>
              <a:t>(), </a:t>
            </a:r>
            <a:r>
              <a:rPr lang="en-US" sz="2400" b="1" dirty="0" err="1"/>
              <a:t>isalnum</a:t>
            </a:r>
            <a:r>
              <a:rPr lang="en-US" sz="2400" b="1" dirty="0"/>
              <a:t>() – </a:t>
            </a:r>
            <a:r>
              <a:rPr lang="en-US" sz="2400" dirty="0"/>
              <a:t>Character Checks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48F27-0675-CB6B-8719-7C04F6B8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51" y="1595523"/>
            <a:ext cx="8921043" cy="14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104C6-D2C2-3657-D47C-800F49D2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95" y="3429000"/>
            <a:ext cx="6066667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2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05E67-8B08-BDB3-B04E-DFC973F6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11B3-0032-CF25-59CF-97D5E4990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Characteristics of Variables in Python:</a:t>
            </a:r>
          </a:p>
          <a:p>
            <a:pPr marL="0" indent="0">
              <a:buNone/>
            </a:pPr>
            <a:r>
              <a:rPr lang="en-US" b="1" dirty="0"/>
              <a:t>1. Dynamic Typing:</a:t>
            </a:r>
          </a:p>
          <a:p>
            <a:pPr marL="0" indent="0">
              <a:buNone/>
            </a:pPr>
            <a:r>
              <a:rPr lang="en-US" dirty="0"/>
              <a:t>Python is a dynamically-typed language, meaning </a:t>
            </a:r>
            <a:r>
              <a:rPr lang="en-US" b="1" dirty="0">
                <a:solidFill>
                  <a:srgbClr val="002060"/>
                </a:solidFill>
              </a:rPr>
              <a:t>you do not need to declare the </a:t>
            </a:r>
            <a:r>
              <a:rPr lang="en-US" b="1" dirty="0">
                <a:solidFill>
                  <a:srgbClr val="C00000"/>
                </a:solidFill>
              </a:rPr>
              <a:t>type of a variable </a:t>
            </a:r>
            <a:r>
              <a:rPr lang="en-US" b="1" dirty="0">
                <a:solidFill>
                  <a:srgbClr val="002060"/>
                </a:solidFill>
              </a:rPr>
              <a:t>explicitly</a:t>
            </a:r>
            <a:r>
              <a:rPr lang="en-US" dirty="0"/>
              <a:t>. The type is </a:t>
            </a:r>
            <a:r>
              <a:rPr lang="en-US" b="1" dirty="0">
                <a:solidFill>
                  <a:srgbClr val="C00000"/>
                </a:solidFill>
              </a:rPr>
              <a:t>inferred</a:t>
            </a:r>
            <a:r>
              <a:rPr lang="en-US" dirty="0"/>
              <a:t> </a:t>
            </a:r>
            <a:r>
              <a:rPr lang="en-US" b="1" dirty="0"/>
              <a:t>based on the </a:t>
            </a:r>
            <a:r>
              <a:rPr lang="en-US" b="1" dirty="0">
                <a:solidFill>
                  <a:srgbClr val="C00000"/>
                </a:solidFill>
              </a:rPr>
              <a:t>value assigned to the variable.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No Explicit Declaration: </a:t>
            </a:r>
            <a:r>
              <a:rPr lang="en-US" dirty="0"/>
              <a:t>Variables are </a:t>
            </a:r>
            <a:r>
              <a:rPr lang="en-US" b="1" dirty="0">
                <a:solidFill>
                  <a:srgbClr val="002060"/>
                </a:solidFill>
              </a:rPr>
              <a:t>created</a:t>
            </a:r>
            <a:r>
              <a:rPr lang="en-US" dirty="0"/>
              <a:t> when you </a:t>
            </a:r>
            <a:r>
              <a:rPr lang="en-US" b="1" dirty="0">
                <a:solidFill>
                  <a:srgbClr val="C00000"/>
                </a:solidFill>
              </a:rPr>
              <a:t>assign a value </a:t>
            </a:r>
            <a:r>
              <a:rPr lang="en-US" dirty="0"/>
              <a:t>to them as Python is </a:t>
            </a:r>
            <a:r>
              <a:rPr lang="en-US" b="1" dirty="0">
                <a:solidFill>
                  <a:srgbClr val="00B050"/>
                </a:solidFill>
              </a:rPr>
              <a:t>Dynamically Typed </a:t>
            </a:r>
            <a:r>
              <a:rPr lang="en-US" dirty="0"/>
              <a:t>Language as compared to C and Java as they are </a:t>
            </a:r>
            <a:r>
              <a:rPr lang="en-US" b="1" dirty="0">
                <a:solidFill>
                  <a:srgbClr val="00B050"/>
                </a:solidFill>
              </a:rPr>
              <a:t>statically Typed </a:t>
            </a:r>
            <a:r>
              <a:rPr lang="en-US" dirty="0"/>
              <a:t>Languages.</a:t>
            </a:r>
          </a:p>
          <a:p>
            <a:pPr marL="0" indent="0">
              <a:buNone/>
            </a:pPr>
            <a:endParaRPr lang="en-IN" sz="9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3. Variable Naming Convention</a:t>
            </a:r>
            <a:r>
              <a:rPr lang="en-US" dirty="0"/>
              <a:t>: As Variable is an Identifier, So it should follow the </a:t>
            </a:r>
            <a:r>
              <a:rPr lang="en-US" sz="2000" b="1" dirty="0"/>
              <a:t>Rules for Creating Identifiers.</a:t>
            </a:r>
          </a:p>
          <a:p>
            <a:pPr marL="0" indent="0">
              <a:buNone/>
            </a:pPr>
            <a:endParaRPr lang="en-IN" sz="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/>
              <a:t>4. Memory Management</a:t>
            </a:r>
            <a:r>
              <a:rPr lang="en-US" dirty="0"/>
              <a:t>: Python uses a </a:t>
            </a:r>
            <a:r>
              <a:rPr lang="en-US" b="1" dirty="0">
                <a:solidFill>
                  <a:srgbClr val="C00000"/>
                </a:solidFill>
              </a:rPr>
              <a:t>garbage collector </a:t>
            </a:r>
            <a:r>
              <a:rPr lang="en-US" dirty="0"/>
              <a:t>to </a:t>
            </a:r>
            <a:r>
              <a:rPr lang="en-US" b="1" dirty="0">
                <a:solidFill>
                  <a:srgbClr val="002060"/>
                </a:solidFill>
              </a:rPr>
              <a:t>manage memory automatically</a:t>
            </a:r>
            <a:r>
              <a:rPr lang="en-US" dirty="0"/>
              <a:t>. Variables point to objects in memory, and when an object is </a:t>
            </a:r>
            <a:r>
              <a:rPr lang="en-US" b="1" dirty="0">
                <a:solidFill>
                  <a:srgbClr val="C00000"/>
                </a:solidFill>
              </a:rPr>
              <a:t>no longer referenced</a:t>
            </a:r>
            <a:r>
              <a:rPr lang="en-US" b="1" dirty="0">
                <a:solidFill>
                  <a:srgbClr val="002060"/>
                </a:solidFill>
              </a:rPr>
              <a:t>, it is garbage collected.</a:t>
            </a:r>
          </a:p>
          <a:p>
            <a:pPr marL="0" indent="0">
              <a:buNone/>
            </a:pP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EFA18-E745-4AD3-66BD-2896E71F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23" y="2253437"/>
            <a:ext cx="4815105" cy="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369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title() &amp; capitalize() – </a:t>
            </a:r>
            <a:r>
              <a:rPr lang="en-US" sz="2400" dirty="0"/>
              <a:t>Format 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904C-7F57-38B0-1910-4242F1E6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95" y="2039771"/>
            <a:ext cx="8410103" cy="121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F05C4-651B-C8D0-2EEA-A87CA693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94" y="3853010"/>
            <a:ext cx="7937887" cy="16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2795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C2EAF-063C-CF81-0487-83509355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B77F9-445A-B8FF-30D3-AED88EF88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26" y="677975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Built-In Functions:</a:t>
            </a:r>
          </a:p>
          <a:p>
            <a:pPr marL="0" indent="0">
              <a:buNone/>
            </a:pPr>
            <a:r>
              <a:rPr lang="en-US" sz="2400" dirty="0"/>
              <a:t>Python provides a </a:t>
            </a:r>
            <a:r>
              <a:rPr lang="en-US" sz="2400" b="1" dirty="0"/>
              <a:t>set of built-in functions </a:t>
            </a:r>
            <a:r>
              <a:rPr lang="en-US" sz="2400" dirty="0"/>
              <a:t>that are always available </a:t>
            </a:r>
            <a:r>
              <a:rPr lang="en-US" sz="2400" b="1" dirty="0">
                <a:solidFill>
                  <a:srgbClr val="FF0000"/>
                </a:solidFill>
              </a:rPr>
              <a:t>without the need for importing </a:t>
            </a:r>
            <a:r>
              <a:rPr lang="en-US" sz="2400" b="1" dirty="0"/>
              <a:t>any modules</a:t>
            </a:r>
            <a:r>
              <a:rPr lang="en-US" sz="2400" dirty="0"/>
              <a:t>. These functions help with various tasks such as </a:t>
            </a:r>
            <a:r>
              <a:rPr lang="en-US" sz="2400" b="1" dirty="0"/>
              <a:t>mathematical</a:t>
            </a:r>
            <a:r>
              <a:rPr lang="en-US" sz="2400" dirty="0"/>
              <a:t> </a:t>
            </a:r>
            <a:r>
              <a:rPr lang="en-US" sz="2400" b="1" dirty="0"/>
              <a:t>operations</a:t>
            </a:r>
            <a:r>
              <a:rPr lang="en-US" sz="2400" dirty="0"/>
              <a:t>, </a:t>
            </a:r>
            <a:r>
              <a:rPr lang="en-US" sz="2400" b="1" dirty="0"/>
              <a:t>type</a:t>
            </a:r>
            <a:r>
              <a:rPr lang="en-US" sz="2400" dirty="0"/>
              <a:t> </a:t>
            </a:r>
            <a:r>
              <a:rPr lang="en-US" sz="2400" b="1" dirty="0"/>
              <a:t>conversion</a:t>
            </a:r>
            <a:r>
              <a:rPr lang="en-US" sz="2400" dirty="0"/>
              <a:t>, </a:t>
            </a:r>
            <a:r>
              <a:rPr lang="en-US" sz="2400" b="1" dirty="0"/>
              <a:t>input</a:t>
            </a:r>
            <a:r>
              <a:rPr lang="en-US" sz="2400" dirty="0"/>
              <a:t>/</a:t>
            </a:r>
            <a:r>
              <a:rPr lang="en-US" sz="2400" b="1" dirty="0"/>
              <a:t>output</a:t>
            </a:r>
            <a:r>
              <a:rPr lang="en-US" sz="2400" dirty="0"/>
              <a:t> </a:t>
            </a:r>
            <a:r>
              <a:rPr lang="en-US" sz="2400" b="1" dirty="0"/>
              <a:t>handling</a:t>
            </a:r>
            <a:r>
              <a:rPr lang="en-US" sz="2400" dirty="0"/>
              <a:t>, and more.</a:t>
            </a:r>
          </a:p>
          <a:p>
            <a:pPr marL="457200" indent="-457200">
              <a:buAutoNum type="arabicPeriod"/>
            </a:pPr>
            <a:r>
              <a:rPr lang="en-IN" sz="2400" dirty="0"/>
              <a:t>Input/Output Functions</a:t>
            </a:r>
          </a:p>
          <a:p>
            <a:pPr marL="457200" indent="-457200">
              <a:buAutoNum type="arabicPeriod"/>
            </a:pPr>
            <a:r>
              <a:rPr lang="en-US" sz="2400" dirty="0"/>
              <a:t>Type Conversion Functions</a:t>
            </a:r>
          </a:p>
          <a:p>
            <a:pPr marL="457200" indent="-457200">
              <a:buAutoNum type="arabicPeriod"/>
            </a:pPr>
            <a:r>
              <a:rPr lang="en-US" sz="2400" dirty="0"/>
              <a:t>Mathematical Functions</a:t>
            </a:r>
          </a:p>
          <a:p>
            <a:pPr marL="457200" indent="-457200">
              <a:buAutoNum type="arabicPeriod"/>
            </a:pPr>
            <a:r>
              <a:rPr lang="en-IN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Sequence &amp; </a:t>
            </a:r>
            <a:r>
              <a:rPr lang="en-IN" sz="24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Iterable</a:t>
            </a:r>
            <a:r>
              <a:rPr lang="en-IN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Functions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Object &amp; Variable Handling Functions: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File Handling Functions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Functional Programming Functions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7743076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59B95-6C17-8B42-0D9E-E3871854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8724B-0258-D165-0DD9-F81F47769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b="1" dirty="0"/>
              <a:t>Input/Output Functions:</a:t>
            </a:r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indent="-457200">
              <a:buAutoNum type="arabicPeriod"/>
            </a:pPr>
            <a:endParaRPr lang="en-IN" b="1" dirty="0"/>
          </a:p>
          <a:p>
            <a:pPr marL="457200" lvl="1" indent="0">
              <a:buNone/>
            </a:pPr>
            <a:r>
              <a:rPr lang="en-IN" sz="2400" b="1" dirty="0"/>
              <a:t>Example:</a:t>
            </a:r>
          </a:p>
          <a:p>
            <a:pPr marL="457200" indent="-457200">
              <a:buAutoNum type="arabicPeriod"/>
            </a:pP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885301-FD5B-6EE6-640C-CA457651D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87894"/>
              </p:ext>
            </p:extLst>
          </p:nvPr>
        </p:nvGraphicFramePr>
        <p:xfrm>
          <a:off x="1339530" y="1455452"/>
          <a:ext cx="8675327" cy="1461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3383">
                  <a:extLst>
                    <a:ext uri="{9D8B030D-6E8A-4147-A177-3AD203B41FA5}">
                      <a16:colId xmlns:a16="http://schemas.microsoft.com/office/drawing/2014/main" val="1340546198"/>
                    </a:ext>
                  </a:extLst>
                </a:gridCol>
                <a:gridCol w="6041944">
                  <a:extLst>
                    <a:ext uri="{9D8B030D-6E8A-4147-A177-3AD203B41FA5}">
                      <a16:colId xmlns:a16="http://schemas.microsoft.com/office/drawing/2014/main" val="227519048"/>
                    </a:ext>
                  </a:extLst>
                </a:gridCol>
              </a:tblGrid>
              <a:tr h="487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2840157"/>
                  </a:ext>
                </a:extLst>
              </a:tr>
              <a:tr h="487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print()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Outputs text to the console.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044514"/>
                  </a:ext>
                </a:extLst>
              </a:tr>
              <a:tr h="4873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input()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Takes user input as a string.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91503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CC1987F-6191-1A00-6F26-D4782263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6" y="4162811"/>
            <a:ext cx="8218127" cy="12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5778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193D3-3BFE-012F-EE73-B5D727DA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DDD83-EE22-6B80-E2BF-B16320BF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2. Type Conversion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77A88C-52E3-40B5-BADA-6EDFBD36B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57632"/>
              </p:ext>
            </p:extLst>
          </p:nvPr>
        </p:nvGraphicFramePr>
        <p:xfrm>
          <a:off x="1383075" y="1240568"/>
          <a:ext cx="8740640" cy="33935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2131">
                  <a:extLst>
                    <a:ext uri="{9D8B030D-6E8A-4147-A177-3AD203B41FA5}">
                      <a16:colId xmlns:a16="http://schemas.microsoft.com/office/drawing/2014/main" val="2643067029"/>
                    </a:ext>
                  </a:extLst>
                </a:gridCol>
                <a:gridCol w="6418509">
                  <a:extLst>
                    <a:ext uri="{9D8B030D-6E8A-4147-A177-3AD203B41FA5}">
                      <a16:colId xmlns:a16="http://schemas.microsoft.com/office/drawing/2014/main" val="2830951742"/>
                    </a:ext>
                  </a:extLst>
                </a:gridCol>
              </a:tblGrid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669906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an integer.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1830763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float()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floating-point number.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782050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str()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string.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5278446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bool()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boolean value.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6042811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list()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list.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8416652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tuple()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tuple.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5793784"/>
                  </a:ext>
                </a:extLst>
              </a:tr>
              <a:tr h="270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Converts to a set.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434690"/>
                  </a:ext>
                </a:extLst>
              </a:tr>
              <a:tr h="325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dict</a:t>
                      </a:r>
                      <a:r>
                        <a:rPr lang="en-IN" sz="2400" kern="100" dirty="0">
                          <a:effectLst/>
                        </a:rPr>
                        <a:t>()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Converts to a dictionary.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30047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C2CBE5A-005A-3F77-61A5-BFB81980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90" y="5334751"/>
            <a:ext cx="452380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766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1650F-69AF-D914-8468-5CC4B8C2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365F-0051-8ACC-7CFF-2F611380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3. Mathematical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7DFBC3-FAC4-5C58-20C5-23721A7FB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568131"/>
              </p:ext>
            </p:extLst>
          </p:nvPr>
        </p:nvGraphicFramePr>
        <p:xfrm>
          <a:off x="1176246" y="1304939"/>
          <a:ext cx="9339354" cy="26394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06640">
                  <a:extLst>
                    <a:ext uri="{9D8B030D-6E8A-4147-A177-3AD203B41FA5}">
                      <a16:colId xmlns:a16="http://schemas.microsoft.com/office/drawing/2014/main" val="4080083010"/>
                    </a:ext>
                  </a:extLst>
                </a:gridCol>
                <a:gridCol w="5932714">
                  <a:extLst>
                    <a:ext uri="{9D8B030D-6E8A-4147-A177-3AD203B41FA5}">
                      <a16:colId xmlns:a16="http://schemas.microsoft.com/office/drawing/2014/main" val="714276301"/>
                    </a:ext>
                  </a:extLst>
                </a:gridCol>
              </a:tblGrid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814728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abs(x)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absolute value of x.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1783698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pow(x, 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x raised to the power y (x^y).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2759404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round(x, n)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Rounds x to n decimal places.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1086867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sum(iterable)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sum of elements in an iterable.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0523481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min(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minimum element.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4040535"/>
                  </a:ext>
                </a:extLst>
              </a:tr>
              <a:tr h="263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max(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maximum element.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86176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9CCB4A2-BA64-5C06-C17C-859F5948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52" y="4453153"/>
            <a:ext cx="5609524" cy="1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7855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0C74A-E993-CA6D-71FE-CC6AFF656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A595-ADC1-F85F-BBC4-E1AFF53BC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Sequence &amp; </a:t>
            </a:r>
            <a:r>
              <a:rPr lang="en-IN" sz="24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Iterable</a:t>
            </a:r>
            <a:r>
              <a:rPr lang="en-IN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EE63EB-9171-DC5A-0C97-096EAA42B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59502"/>
              </p:ext>
            </p:extLst>
          </p:nvPr>
        </p:nvGraphicFramePr>
        <p:xfrm>
          <a:off x="1100046" y="1456866"/>
          <a:ext cx="9633267" cy="22623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40729">
                  <a:extLst>
                    <a:ext uri="{9D8B030D-6E8A-4147-A177-3AD203B41FA5}">
                      <a16:colId xmlns:a16="http://schemas.microsoft.com/office/drawing/2014/main" val="4286128264"/>
                    </a:ext>
                  </a:extLst>
                </a:gridCol>
                <a:gridCol w="6092538">
                  <a:extLst>
                    <a:ext uri="{9D8B030D-6E8A-4147-A177-3AD203B41FA5}">
                      <a16:colId xmlns:a16="http://schemas.microsoft.com/office/drawing/2014/main" val="132228598"/>
                    </a:ext>
                  </a:extLst>
                </a:gridCol>
              </a:tblGrid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1004170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len()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length of an object.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2627231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sorted(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a sorted list.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200012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reversed(iterable)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a reversed iterator.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9910536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enumerate(</a:t>
                      </a:r>
                      <a:r>
                        <a:rPr lang="en-IN" sz="2400" kern="100" dirty="0" err="1">
                          <a:effectLst/>
                        </a:rPr>
                        <a:t>iterable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an iterator with index-value pairs.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859333"/>
                  </a:ext>
                </a:extLst>
              </a:tr>
              <a:tr h="341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zip(iter1, iter2, ...)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Combines </a:t>
                      </a:r>
                      <a:r>
                        <a:rPr lang="en-IN" sz="2400" kern="100" dirty="0" err="1">
                          <a:effectLst/>
                        </a:rPr>
                        <a:t>iterables</a:t>
                      </a:r>
                      <a:r>
                        <a:rPr lang="en-IN" sz="2400" kern="100" dirty="0">
                          <a:effectLst/>
                        </a:rPr>
                        <a:t> into pairs.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32805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2D5FE0F-DEB8-E891-21B9-8070FA1F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95" y="4182086"/>
            <a:ext cx="6400000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149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E2F8-B391-1027-4B49-3FB8441E9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DC97A-5526-BBBA-22BE-A626318F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Object &amp; Variable Handling Functions: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3F8F6D-B05E-7368-9355-0355357FA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98329"/>
              </p:ext>
            </p:extLst>
          </p:nvPr>
        </p:nvGraphicFramePr>
        <p:xfrm>
          <a:off x="1023845" y="1391080"/>
          <a:ext cx="9361125" cy="2342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94993">
                  <a:extLst>
                    <a:ext uri="{9D8B030D-6E8A-4147-A177-3AD203B41FA5}">
                      <a16:colId xmlns:a16="http://schemas.microsoft.com/office/drawing/2014/main" val="2246052622"/>
                    </a:ext>
                  </a:extLst>
                </a:gridCol>
                <a:gridCol w="6066132">
                  <a:extLst>
                    <a:ext uri="{9D8B030D-6E8A-4147-A177-3AD203B41FA5}">
                      <a16:colId xmlns:a16="http://schemas.microsoft.com/office/drawing/2014/main" val="2733780799"/>
                    </a:ext>
                  </a:extLst>
                </a:gridCol>
              </a:tblGrid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26727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id(</a:t>
                      </a:r>
                      <a:r>
                        <a:rPr lang="en-IN" sz="2400" kern="100" dirty="0" err="1">
                          <a:effectLst/>
                        </a:rPr>
                        <a:t>obj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unique memory ID of an object.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11879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type(obj)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type of an object.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5356228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isinstance(obj, class)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obj is an instance of class.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1563185"/>
                  </a:ext>
                </a:extLst>
              </a:tr>
              <a:tr h="4685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hash(</a:t>
                      </a:r>
                      <a:r>
                        <a:rPr lang="en-IN" sz="2400" kern="100" dirty="0" err="1">
                          <a:effectLst/>
                        </a:rPr>
                        <a:t>obj</a:t>
                      </a:r>
                      <a:r>
                        <a:rPr lang="en-IN" sz="2400" kern="100" dirty="0">
                          <a:effectLst/>
                        </a:rPr>
                        <a:t>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hash value of an object.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83562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2448B83-28E0-7F85-E69C-688FAF93D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286" y="4449966"/>
            <a:ext cx="6085714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024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F3C53-BD86-BA2A-5941-7762EF3B0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2D7A-EA57-B3A7-01E7-E9E489041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6. File Handling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EBAF981-E282-823C-BAB7-C395F2962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802941"/>
              </p:ext>
            </p:extLst>
          </p:nvPr>
        </p:nvGraphicFramePr>
        <p:xfrm>
          <a:off x="1295989" y="1215966"/>
          <a:ext cx="8512040" cy="197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15497">
                  <a:extLst>
                    <a:ext uri="{9D8B030D-6E8A-4147-A177-3AD203B41FA5}">
                      <a16:colId xmlns:a16="http://schemas.microsoft.com/office/drawing/2014/main" val="1129500723"/>
                    </a:ext>
                  </a:extLst>
                </a:gridCol>
                <a:gridCol w="4996543">
                  <a:extLst>
                    <a:ext uri="{9D8B030D-6E8A-4147-A177-3AD203B41FA5}">
                      <a16:colId xmlns:a16="http://schemas.microsoft.com/office/drawing/2014/main" val="2894718498"/>
                    </a:ext>
                  </a:extLst>
                </a:gridCol>
              </a:tblGrid>
              <a:tr h="6034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1241085"/>
                  </a:ext>
                </a:extLst>
              </a:tr>
              <a:tr h="6034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open(filename, mode)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Opens a file in a given mode (r, w, a, </a:t>
                      </a:r>
                      <a:r>
                        <a:rPr lang="en-US" sz="2400" kern="100" dirty="0" err="1">
                          <a:effectLst/>
                        </a:rPr>
                        <a:t>rb</a:t>
                      </a:r>
                      <a:r>
                        <a:rPr lang="en-US" sz="2400" kern="100" dirty="0">
                          <a:effectLst/>
                        </a:rPr>
                        <a:t>, etc.).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1092920"/>
                  </a:ext>
                </a:extLst>
              </a:tr>
              <a:tr h="6034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close()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Closes the opened file.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9388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1EC6DF4-9EE9-65E1-57BE-4260D5B5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71" y="4099952"/>
            <a:ext cx="8203144" cy="18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25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0AE4F-4D59-6D0B-5CF1-64C29AB8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8397-E15D-9AE7-A716-8BE5F5C5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7. Functional Programming Functions: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926444-9A5F-B852-D206-195E37624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23017"/>
              </p:ext>
            </p:extLst>
          </p:nvPr>
        </p:nvGraphicFramePr>
        <p:xfrm>
          <a:off x="1208902" y="1445037"/>
          <a:ext cx="9393784" cy="2114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0927">
                  <a:extLst>
                    <a:ext uri="{9D8B030D-6E8A-4147-A177-3AD203B41FA5}">
                      <a16:colId xmlns:a16="http://schemas.microsoft.com/office/drawing/2014/main" val="2489775744"/>
                    </a:ext>
                  </a:extLst>
                </a:gridCol>
                <a:gridCol w="5442857">
                  <a:extLst>
                    <a:ext uri="{9D8B030D-6E8A-4147-A177-3AD203B41FA5}">
                      <a16:colId xmlns:a16="http://schemas.microsoft.com/office/drawing/2014/main" val="2915915240"/>
                    </a:ext>
                  </a:extLst>
                </a:gridCol>
              </a:tblGrid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4941207"/>
                  </a:ext>
                </a:extLst>
              </a:tr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map(func, 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Applies func to each item in iterable.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538493"/>
                  </a:ext>
                </a:extLst>
              </a:tr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filter(func, iterable)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Filters elements based on </a:t>
                      </a:r>
                      <a:r>
                        <a:rPr lang="en-US" sz="2400" kern="100" dirty="0" err="1">
                          <a:effectLst/>
                        </a:rPr>
                        <a:t>func</a:t>
                      </a:r>
                      <a:r>
                        <a:rPr lang="en-US" sz="2400" kern="100" dirty="0">
                          <a:effectLst/>
                        </a:rPr>
                        <a:t>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261710"/>
                  </a:ext>
                </a:extLst>
              </a:tr>
              <a:tr h="52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lambda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Defines an anonymous function.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49405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E779CC-6A94-387E-2871-4887EA3E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1" y="4050972"/>
            <a:ext cx="7495238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183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291A-9D02-2985-8967-FD1E65BD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7145A-EEE0-13CF-E449-FFCFC71E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1"/>
            <a:ext cx="10659110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Functions In Python: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</a:t>
            </a:r>
            <a:r>
              <a:rPr lang="en-US" sz="2400" dirty="0"/>
              <a:t> in Python is a </a:t>
            </a:r>
            <a:r>
              <a:rPr lang="en-US" sz="2400" b="1" dirty="0">
                <a:solidFill>
                  <a:srgbClr val="C00000"/>
                </a:solidFill>
              </a:rPr>
              <a:t>block of reusable code </a:t>
            </a:r>
            <a:r>
              <a:rPr lang="en-US" sz="2400" dirty="0"/>
              <a:t>that </a:t>
            </a:r>
            <a:r>
              <a:rPr lang="en-US" sz="2400" b="1" dirty="0"/>
              <a:t>performs a specific task</a:t>
            </a:r>
            <a:r>
              <a:rPr lang="en-US" sz="2400" dirty="0"/>
              <a:t>. Functions help to break programs into </a:t>
            </a:r>
            <a:r>
              <a:rPr lang="en-US" sz="2400" b="1" dirty="0"/>
              <a:t>smaller</a:t>
            </a:r>
            <a:r>
              <a:rPr lang="en-US" sz="2400" dirty="0"/>
              <a:t>, </a:t>
            </a:r>
            <a:r>
              <a:rPr lang="en-US" sz="2400" b="1" dirty="0"/>
              <a:t>modular</a:t>
            </a:r>
            <a:r>
              <a:rPr lang="en-US" sz="2400" dirty="0"/>
              <a:t>, and </a:t>
            </a:r>
            <a:r>
              <a:rPr lang="en-US" sz="2400" b="1" dirty="0"/>
              <a:t>manageable</a:t>
            </a:r>
            <a:r>
              <a:rPr lang="en-US" sz="2400" dirty="0"/>
              <a:t> parts.</a:t>
            </a:r>
          </a:p>
          <a:p>
            <a:pPr marL="0" indent="0">
              <a:buNone/>
            </a:pPr>
            <a:r>
              <a:rPr lang="en-US" sz="2400" dirty="0"/>
              <a:t>A function is a </a:t>
            </a:r>
            <a:r>
              <a:rPr lang="en-US" sz="2400" b="1" dirty="0">
                <a:solidFill>
                  <a:srgbClr val="C00000"/>
                </a:solidFill>
              </a:rPr>
              <a:t>self-contained</a:t>
            </a:r>
            <a:r>
              <a:rPr lang="en-US" sz="2400" dirty="0"/>
              <a:t> </a:t>
            </a:r>
            <a:r>
              <a:rPr lang="en-US" sz="2400" b="1" dirty="0"/>
              <a:t>programming segment</a:t>
            </a:r>
            <a:r>
              <a:rPr lang="en-US" sz="2400" dirty="0"/>
              <a:t> which is used to perform </a:t>
            </a:r>
            <a:r>
              <a:rPr lang="en-US" sz="2400" b="1" dirty="0">
                <a:solidFill>
                  <a:srgbClr val="C00000"/>
                </a:solidFill>
              </a:rPr>
              <a:t>specific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well-defined</a:t>
            </a:r>
            <a:r>
              <a:rPr lang="en-US" sz="2400" dirty="0"/>
              <a:t> </a:t>
            </a:r>
            <a:r>
              <a:rPr lang="en-US" sz="2400" b="1" dirty="0"/>
              <a:t>task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US" sz="2400" b="1" dirty="0"/>
              <a:t>📌 Types of Functions in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Functions </a:t>
            </a:r>
            <a:r>
              <a:rPr lang="en-US" sz="2400" dirty="0"/>
              <a:t>– Predefined in Python (e.g., print(), </a:t>
            </a:r>
            <a:r>
              <a:rPr lang="en-US" sz="2400" dirty="0" err="1"/>
              <a:t>len</a:t>
            </a:r>
            <a:r>
              <a:rPr lang="en-US" sz="2400" dirty="0"/>
              <a:t>(), type(), input(), etc.).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User-defined Functions – </a:t>
            </a:r>
            <a:r>
              <a:rPr lang="en-US" sz="2400" dirty="0"/>
              <a:t>Created by the user for custom operations.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Lambda Functions – </a:t>
            </a:r>
            <a:r>
              <a:rPr lang="en-US" sz="2400" dirty="0"/>
              <a:t>Anonymous (one-line) functions.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71268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60DFB-B0F5-14A8-F186-F7F67A2B3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C5C7-9CE1-8B3B-A876-F5B53DAA8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Global and Local Variables: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outside a function </a:t>
            </a:r>
            <a:r>
              <a:rPr lang="en-US" sz="2400" dirty="0"/>
              <a:t>and accessible </a:t>
            </a:r>
            <a:r>
              <a:rPr lang="en-US" sz="2400" b="1" dirty="0">
                <a:solidFill>
                  <a:srgbClr val="C00000"/>
                </a:solidFill>
              </a:rPr>
              <a:t>throughout</a:t>
            </a:r>
            <a:r>
              <a:rPr lang="en-US" sz="2400" dirty="0"/>
              <a:t>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Variables</a:t>
            </a:r>
            <a:r>
              <a:rPr lang="en-US" sz="2400" dirty="0"/>
              <a:t>: Defined </a:t>
            </a:r>
            <a:r>
              <a:rPr lang="en-US" sz="2400" b="1" dirty="0">
                <a:solidFill>
                  <a:srgbClr val="C00000"/>
                </a:solidFill>
              </a:rPr>
              <a:t>inside a function </a:t>
            </a:r>
            <a:r>
              <a:rPr lang="en-US" sz="2400" dirty="0"/>
              <a:t>and accessible </a:t>
            </a:r>
            <a:r>
              <a:rPr lang="en-US" sz="2400" b="1" dirty="0"/>
              <a:t>only within that function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8ED52-B154-0600-72F0-E674B638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08" y="2857695"/>
            <a:ext cx="4702009" cy="35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470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BBE4-16E1-D48A-D18F-3B6EFAF4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8879-9283-E0CF-2CA8-AFCDAA055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🔹 Function Definition and Calling a Function:</a:t>
            </a:r>
          </a:p>
          <a:p>
            <a:pPr marL="0" indent="0">
              <a:buNone/>
            </a:pPr>
            <a:r>
              <a:rPr lang="en-US" sz="2400" b="1" dirty="0"/>
              <a:t>✅ Function Definition: </a:t>
            </a:r>
            <a:r>
              <a:rPr lang="en-US" sz="2400" b="1" dirty="0">
                <a:solidFill>
                  <a:srgbClr val="C00000"/>
                </a:solidFill>
              </a:rPr>
              <a:t>Implementation</a:t>
            </a:r>
            <a:r>
              <a:rPr lang="en-US" sz="2400" dirty="0"/>
              <a:t> of a Function</a:t>
            </a:r>
          </a:p>
          <a:p>
            <a:pPr marL="0" indent="0">
              <a:buNone/>
            </a:pPr>
            <a:r>
              <a:rPr lang="en-US" sz="2400" dirty="0"/>
              <a:t>In Python, a function is defined using the </a:t>
            </a:r>
            <a:r>
              <a:rPr lang="en-US" sz="2400" b="1" dirty="0">
                <a:solidFill>
                  <a:srgbClr val="C00000"/>
                </a:solidFill>
              </a:rPr>
              <a:t>def</a:t>
            </a:r>
            <a:r>
              <a:rPr lang="en-US" sz="2400" dirty="0"/>
              <a:t> </a:t>
            </a:r>
            <a:r>
              <a:rPr lang="en-US" sz="2400" b="1" dirty="0"/>
              <a:t>keyword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A81D2-EB98-19C1-5AB9-384C6BA0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43" y="3288953"/>
            <a:ext cx="6229061" cy="24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3265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4918F-AF13-68C6-0FC5-3AF022CA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9651-94A8-416D-5544-95CEFF98B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✅ Calling a Function:</a:t>
            </a:r>
          </a:p>
          <a:p>
            <a:pPr marL="0" indent="0">
              <a:buNone/>
            </a:pPr>
            <a:r>
              <a:rPr lang="en-US" sz="2400" dirty="0"/>
              <a:t>A function is called using its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 followed by </a:t>
            </a:r>
            <a:r>
              <a:rPr lang="en-US" sz="2400" b="1" dirty="0">
                <a:solidFill>
                  <a:srgbClr val="C00000"/>
                </a:solidFill>
              </a:rPr>
              <a:t>parentheses ().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IN" sz="2400" b="1" dirty="0"/>
              <a:t>🔹 Example: Simple Function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BA77C-6E72-31D6-9EBE-228D7831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81" y="2124114"/>
            <a:ext cx="4254865" cy="77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ED2DF-9A3E-BFA6-895E-E4F07A33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13" y="3710296"/>
            <a:ext cx="5657143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440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9C40F-F1AA-8FD6-CF1E-BF0C3B45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4B39-705A-8573-01C1-4EE23A09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The return Statement and void Function:</a:t>
            </a:r>
          </a:p>
          <a:p>
            <a:pPr marL="0" indent="0">
              <a:buNone/>
            </a:pPr>
            <a:r>
              <a:rPr lang="en-US" sz="2400" dirty="0"/>
              <a:t>In Python, functions can </a:t>
            </a:r>
            <a:r>
              <a:rPr lang="en-US" sz="2400" b="1" dirty="0">
                <a:solidFill>
                  <a:srgbClr val="C00000"/>
                </a:solidFill>
              </a:rPr>
              <a:t>either return a value </a:t>
            </a:r>
            <a:r>
              <a:rPr lang="en-US" sz="2400" dirty="0"/>
              <a:t>using the </a:t>
            </a:r>
            <a:r>
              <a:rPr lang="en-US" sz="2400" b="1" dirty="0"/>
              <a:t>return statement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not return anything </a:t>
            </a:r>
            <a:r>
              <a:rPr lang="en-US" sz="2400" dirty="0"/>
              <a:t>(void function).</a:t>
            </a:r>
          </a:p>
          <a:p>
            <a:pPr marL="0" indent="0">
              <a:buNone/>
            </a:pPr>
            <a:r>
              <a:rPr lang="en-US" sz="2400" b="1" dirty="0"/>
              <a:t>✅ 1. The return Statement:</a:t>
            </a:r>
          </a:p>
          <a:p>
            <a:pPr marL="0" indent="0">
              <a:buNone/>
            </a:pPr>
            <a:r>
              <a:rPr lang="en-US" sz="2400" dirty="0"/>
              <a:t>The return statement is used inside a function to </a:t>
            </a:r>
            <a:r>
              <a:rPr lang="en-US" sz="2400" b="1" dirty="0">
                <a:solidFill>
                  <a:srgbClr val="C00000"/>
                </a:solidFill>
              </a:rPr>
              <a:t>send a value back to the caller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Once </a:t>
            </a:r>
            <a:r>
              <a:rPr lang="en-US" sz="2400" b="1" dirty="0"/>
              <a:t>return is executed</a:t>
            </a:r>
            <a:r>
              <a:rPr lang="en-US" sz="2400" dirty="0"/>
              <a:t>, the function </a:t>
            </a:r>
            <a:r>
              <a:rPr lang="en-US" sz="2400" b="1" dirty="0">
                <a:solidFill>
                  <a:srgbClr val="C00000"/>
                </a:solidFill>
              </a:rPr>
              <a:t>stops further execution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exits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4F4FE-DF7B-8907-A6FB-1ECF09BB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56" y="3810752"/>
            <a:ext cx="5113385" cy="17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760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419B-7DCB-8F30-62AF-4E98B64B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DE98-0D84-5766-20F3-1B7535C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/>
              <a:t>Example:</a:t>
            </a:r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📌 Key Points About return:</a:t>
            </a:r>
          </a:p>
          <a:p>
            <a:pPr marL="0" indent="0">
              <a:buNone/>
            </a:pPr>
            <a:r>
              <a:rPr lang="en-US" dirty="0"/>
              <a:t>✔ A function </a:t>
            </a:r>
            <a:r>
              <a:rPr lang="en-US" b="1" dirty="0"/>
              <a:t>can return any data type </a:t>
            </a:r>
            <a:r>
              <a:rPr lang="en-US" dirty="0"/>
              <a:t>(int, float, string, list, tuple, </a:t>
            </a:r>
            <a:r>
              <a:rPr lang="en-US" dirty="0" err="1"/>
              <a:t>dict</a:t>
            </a:r>
            <a:r>
              <a:rPr lang="en-US" dirty="0"/>
              <a:t>, etc.).</a:t>
            </a:r>
          </a:p>
          <a:p>
            <a:pPr marL="0" indent="0">
              <a:buNone/>
            </a:pPr>
            <a:r>
              <a:rPr lang="en-US" dirty="0"/>
              <a:t>✔ A function can </a:t>
            </a:r>
            <a:r>
              <a:rPr lang="en-US" b="1" dirty="0">
                <a:solidFill>
                  <a:srgbClr val="C00000"/>
                </a:solidFill>
              </a:rPr>
              <a:t>return multiple values </a:t>
            </a:r>
            <a:r>
              <a:rPr lang="en-US" dirty="0"/>
              <a:t>as a tuple.</a:t>
            </a:r>
          </a:p>
          <a:p>
            <a:pPr marL="0" indent="0">
              <a:buNone/>
            </a:pPr>
            <a:r>
              <a:rPr lang="en-US" dirty="0"/>
              <a:t>✔ If no return is specified, the function returns </a:t>
            </a:r>
            <a:r>
              <a:rPr lang="en-US" b="1" dirty="0">
                <a:solidFill>
                  <a:srgbClr val="C00000"/>
                </a:solidFill>
              </a:rPr>
              <a:t>None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442D7-BA6E-1DA0-5347-7765F84F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26" y="1195804"/>
            <a:ext cx="8576938" cy="28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616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E4C9-1DB4-C455-F603-BA062E4D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19698-522F-1B6C-DA79-D8671C55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Returning Multiple Values: </a:t>
            </a:r>
            <a:r>
              <a:rPr lang="en-US" sz="2400" dirty="0"/>
              <a:t>Python allows returning multiple values using </a:t>
            </a:r>
            <a:r>
              <a:rPr lang="en-US" sz="2400" b="1" dirty="0">
                <a:solidFill>
                  <a:srgbClr val="C00000"/>
                </a:solidFill>
              </a:rPr>
              <a:t>tuples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B4DB0-B7A2-9FF1-1527-B9918D00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9" y="1752690"/>
            <a:ext cx="10521051" cy="3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148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5C90-FE4F-CBE9-380D-78F916125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1667-B9F4-A580-8080-908E7E319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✅ 2. Void Function (Function Without return):</a:t>
            </a:r>
          </a:p>
          <a:p>
            <a:pPr marL="0" indent="0">
              <a:buNone/>
            </a:pPr>
            <a:r>
              <a:rPr lang="en-US" sz="2400" dirty="0"/>
              <a:t>A void function does not return a value. Instead, it performs an action like printing or modifying global variables.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r>
              <a:rPr lang="en-US" sz="2400" dirty="0"/>
              <a:t> Void Function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DF667-2FFE-5F21-6148-48E09A4A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95" y="2991636"/>
            <a:ext cx="9022957" cy="23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911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7326-FF06-39D6-0A17-EB3B032F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978D-D39F-6A60-8AF9-96A01392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10" y="1132114"/>
            <a:ext cx="10935789" cy="3788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Since greet() has </a:t>
            </a:r>
            <a:r>
              <a:rPr lang="en-US" sz="2400" b="1" dirty="0">
                <a:solidFill>
                  <a:srgbClr val="C00000"/>
                </a:solidFill>
              </a:rPr>
              <a:t>no return statement</a:t>
            </a:r>
            <a:r>
              <a:rPr lang="en-US" sz="2400" dirty="0"/>
              <a:t>, calling it will not return any value, it just prints output.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📌 Key Points About Void Functions:</a:t>
            </a:r>
          </a:p>
          <a:p>
            <a:pPr marL="0" indent="0">
              <a:buNone/>
            </a:pPr>
            <a:r>
              <a:rPr lang="en-US" sz="2400" dirty="0"/>
              <a:t>✔ A void function does not return any value (returns None by default).</a:t>
            </a:r>
          </a:p>
          <a:p>
            <a:pPr marL="0" indent="0">
              <a:buNone/>
            </a:pPr>
            <a:r>
              <a:rPr lang="en-US" sz="2400" dirty="0"/>
              <a:t>✔ It is used for side effects like printing, modifying global variables, writing to a file, etc.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471811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55985-266C-D46F-F892-837644D7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8219B-09C0-4465-CBE5-8C1879B4E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Scope and Lifetime of Variables: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Python, variables are the </a:t>
            </a:r>
            <a:r>
              <a:rPr lang="en-US" sz="2400" b="1" dirty="0">
                <a:solidFill>
                  <a:srgbClr val="C00000"/>
                </a:solidFill>
              </a:rPr>
              <a:t>containers</a:t>
            </a:r>
            <a:r>
              <a:rPr lang="en-US" sz="2400" dirty="0"/>
              <a:t> for storing data values. Unlike other languages like C/C++/JAVA, Python is </a:t>
            </a:r>
            <a:r>
              <a:rPr lang="en-US" sz="2400" b="1" dirty="0">
                <a:solidFill>
                  <a:srgbClr val="C00000"/>
                </a:solidFill>
              </a:rPr>
              <a:t>not “statically typed”. </a:t>
            </a:r>
            <a:r>
              <a:rPr lang="en-US" sz="2400" dirty="0"/>
              <a:t>We do not need to declare variables before using them or declare their type. A </a:t>
            </a:r>
            <a:r>
              <a:rPr lang="en-US" sz="2400" b="1" dirty="0"/>
              <a:t>variable is </a:t>
            </a:r>
            <a:r>
              <a:rPr lang="en-US" sz="2400" b="1" dirty="0">
                <a:solidFill>
                  <a:srgbClr val="C00000"/>
                </a:solidFill>
              </a:rPr>
              <a:t>created the moment we first assign a value to it.</a:t>
            </a:r>
          </a:p>
          <a:p>
            <a:r>
              <a:rPr lang="en-US" sz="2400" b="1" dirty="0"/>
              <a:t>Python Scope variable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location where we can find a variable </a:t>
            </a:r>
            <a:r>
              <a:rPr lang="en-US" sz="2400" dirty="0"/>
              <a:t>and also </a:t>
            </a:r>
            <a:r>
              <a:rPr lang="en-US" sz="2400" b="1" dirty="0">
                <a:solidFill>
                  <a:srgbClr val="C00000"/>
                </a:solidFill>
              </a:rPr>
              <a:t>access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it</a:t>
            </a:r>
            <a:r>
              <a:rPr lang="en-US" sz="2400" dirty="0"/>
              <a:t> if required is called the scope of a variable.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Python Local variable</a:t>
            </a:r>
          </a:p>
          <a:p>
            <a:pPr marL="0" indent="0">
              <a:buNone/>
            </a:pPr>
            <a:r>
              <a:rPr lang="en-US" sz="2400" dirty="0"/>
              <a:t>Local variables are those that are </a:t>
            </a:r>
            <a:r>
              <a:rPr lang="en-US" sz="2400" b="1" dirty="0">
                <a:solidFill>
                  <a:srgbClr val="C00000"/>
                </a:solidFill>
              </a:rPr>
              <a:t>initialized within a function </a:t>
            </a:r>
            <a:r>
              <a:rPr lang="en-US" sz="2400" dirty="0"/>
              <a:t>and are </a:t>
            </a:r>
            <a:r>
              <a:rPr lang="en-US" sz="2400" b="1" dirty="0"/>
              <a:t>unique to that function.</a:t>
            </a:r>
            <a:r>
              <a:rPr lang="en-US" sz="2400" dirty="0"/>
              <a:t> It </a:t>
            </a:r>
            <a:r>
              <a:rPr lang="en-US" sz="2400" b="1" dirty="0">
                <a:solidFill>
                  <a:srgbClr val="C00000"/>
                </a:solidFill>
              </a:rPr>
              <a:t>cannot be accessed outside </a:t>
            </a:r>
            <a:r>
              <a:rPr lang="en-US" sz="2400" dirty="0"/>
              <a:t>of the function.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3272998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8F06-7A60-C940-8353-030F03222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F9D2-01E9-0745-FF45-043EE70C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Scope and Lifetime of Variables:</a:t>
            </a:r>
          </a:p>
          <a:p>
            <a:pPr marL="0" indent="0">
              <a:buNone/>
            </a:pPr>
            <a:r>
              <a:rPr lang="en-US" sz="2400" b="1" dirty="0"/>
              <a:t>✅ 1. Scope of Variables:</a:t>
            </a:r>
          </a:p>
          <a:p>
            <a:pPr marL="0" indent="0">
              <a:buNone/>
            </a:pPr>
            <a:r>
              <a:rPr lang="en-US" sz="2400" dirty="0"/>
              <a:t>The scope of a variable defines </a:t>
            </a:r>
            <a:r>
              <a:rPr lang="en-US" sz="2400" b="1" dirty="0">
                <a:solidFill>
                  <a:srgbClr val="C00000"/>
                </a:solidFill>
              </a:rPr>
              <a:t>where it can be accessed </a:t>
            </a:r>
            <a:r>
              <a:rPr lang="en-US" sz="2400" dirty="0"/>
              <a:t>in a program. Python has different types of scopes: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📌 Types of Variable Scope: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Local Scope </a:t>
            </a:r>
            <a:r>
              <a:rPr lang="en-US" sz="2400" dirty="0"/>
              <a:t>– Accessible only inside the function where it is defined.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Enclosing Scope </a:t>
            </a:r>
            <a:r>
              <a:rPr lang="en-US" sz="2400" dirty="0"/>
              <a:t>– Available inside a nested function.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Scope </a:t>
            </a:r>
            <a:r>
              <a:rPr lang="en-US" sz="2400" dirty="0"/>
              <a:t>– Available throughout the program.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Built-in Scope </a:t>
            </a:r>
            <a:r>
              <a:rPr lang="en-US" sz="2400" dirty="0"/>
              <a:t>– Available everywhere (e.g., print(), </a:t>
            </a:r>
            <a:r>
              <a:rPr lang="en-US" sz="2400" dirty="0" err="1"/>
              <a:t>len</a:t>
            </a:r>
            <a:r>
              <a:rPr lang="en-US" sz="2400" dirty="0"/>
              <a:t>()).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3585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B80CB-E287-14B6-B07B-B2D889552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8CE0-4E3E-2624-0A33-F8F87259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26572"/>
            <a:ext cx="10659110" cy="5850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🔹 1. Local Scope:</a:t>
            </a:r>
          </a:p>
          <a:p>
            <a:pPr marL="0" indent="0">
              <a:buNone/>
            </a:pPr>
            <a:r>
              <a:rPr lang="en-US" sz="2400" dirty="0"/>
              <a:t>A local variable is </a:t>
            </a:r>
            <a:r>
              <a:rPr lang="en-US" sz="2400" b="1" dirty="0">
                <a:solidFill>
                  <a:srgbClr val="C00000"/>
                </a:solidFill>
              </a:rPr>
              <a:t>declared inside a function </a:t>
            </a:r>
            <a:r>
              <a:rPr lang="en-US" sz="2400" dirty="0"/>
              <a:t>and is </a:t>
            </a:r>
            <a:r>
              <a:rPr lang="en-US" sz="2400" b="1" dirty="0"/>
              <a:t>only accessible within that function.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📌 Note: </a:t>
            </a:r>
            <a:r>
              <a:rPr lang="en-US" sz="2400" dirty="0"/>
              <a:t>The variable </a:t>
            </a:r>
            <a:r>
              <a:rPr lang="en-US" sz="2400" b="1" dirty="0"/>
              <a:t>x is only accessible </a:t>
            </a:r>
            <a:r>
              <a:rPr lang="en-US" sz="2400" b="1" dirty="0">
                <a:solidFill>
                  <a:srgbClr val="C00000"/>
                </a:solidFill>
              </a:rPr>
              <a:t>inside </a:t>
            </a:r>
            <a:r>
              <a:rPr lang="en-US" sz="2400" b="1" dirty="0" err="1">
                <a:solidFill>
                  <a:srgbClr val="C00000"/>
                </a:solidFill>
              </a:rPr>
              <a:t>my_function</a:t>
            </a:r>
            <a:r>
              <a:rPr lang="en-US" sz="2400" dirty="0"/>
              <a:t>(). If you try to access it outside, Python will throw an error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AEB84-CC4C-54B1-36CD-ED497F64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59" y="1799286"/>
            <a:ext cx="8683082" cy="29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9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8EE3D-7B00-EB60-A146-7F335F21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BAE7-AEC5-2425-81DC-E39CBBADD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Comments:</a:t>
            </a:r>
          </a:p>
          <a:p>
            <a:pPr marL="0" indent="0">
              <a:buNone/>
            </a:pPr>
            <a:r>
              <a:rPr lang="en-US" sz="2400" dirty="0"/>
              <a:t>In Python, comments are </a:t>
            </a:r>
            <a:r>
              <a:rPr lang="en-US" sz="2400" b="1" dirty="0"/>
              <a:t>lines of text </a:t>
            </a:r>
            <a:r>
              <a:rPr lang="en-US" sz="2400" dirty="0"/>
              <a:t>within the code that are </a:t>
            </a:r>
            <a:r>
              <a:rPr lang="en-US" sz="2400" b="1" dirty="0">
                <a:solidFill>
                  <a:srgbClr val="C00000"/>
                </a:solidFill>
              </a:rPr>
              <a:t>ignored</a:t>
            </a:r>
            <a:r>
              <a:rPr lang="en-US" sz="2400" dirty="0"/>
              <a:t> by the </a:t>
            </a:r>
            <a:r>
              <a:rPr lang="en-US" sz="2400" b="1" dirty="0"/>
              <a:t>Python interpreter</a:t>
            </a:r>
            <a:r>
              <a:rPr lang="en-US" sz="2400" dirty="0"/>
              <a:t>. They are used to </a:t>
            </a:r>
            <a:r>
              <a:rPr lang="en-US" sz="2400" b="1" dirty="0">
                <a:solidFill>
                  <a:srgbClr val="002060"/>
                </a:solidFill>
              </a:rPr>
              <a:t>explain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2060"/>
                </a:solidFill>
              </a:rPr>
              <a:t>document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2060"/>
                </a:solidFill>
              </a:rPr>
              <a:t>improve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2060"/>
                </a:solidFill>
              </a:rPr>
              <a:t>readability</a:t>
            </a:r>
            <a:r>
              <a:rPr lang="en-US" sz="2400" dirty="0"/>
              <a:t> of the code, making it easier for </a:t>
            </a:r>
            <a:r>
              <a:rPr lang="en-US" sz="2400" b="1" dirty="0">
                <a:solidFill>
                  <a:srgbClr val="C00000"/>
                </a:solidFill>
              </a:rPr>
              <a:t>others</a:t>
            </a:r>
            <a:r>
              <a:rPr lang="en-US" sz="2400" dirty="0"/>
              <a:t> (and yourself) to understand what the code does.</a:t>
            </a:r>
          </a:p>
          <a:p>
            <a:pPr marL="0" indent="0">
              <a:buNone/>
            </a:pPr>
            <a:r>
              <a:rPr lang="en-US" sz="2400" dirty="0"/>
              <a:t>As </a:t>
            </a:r>
            <a:r>
              <a:rPr lang="en-US" sz="2400" b="1" dirty="0"/>
              <a:t>programs get bigger </a:t>
            </a:r>
            <a:r>
              <a:rPr lang="en-US" sz="2400" dirty="0"/>
              <a:t>and </a:t>
            </a:r>
            <a:r>
              <a:rPr lang="en-US" sz="2400" b="1" dirty="0"/>
              <a:t>more complicated</a:t>
            </a:r>
            <a:r>
              <a:rPr lang="en-US" sz="2400" dirty="0"/>
              <a:t>, they get </a:t>
            </a:r>
            <a:r>
              <a:rPr lang="en-US" sz="2400" b="1" dirty="0">
                <a:solidFill>
                  <a:srgbClr val="C00000"/>
                </a:solidFill>
              </a:rPr>
              <a:t>more difficult to read</a:t>
            </a:r>
            <a:r>
              <a:rPr lang="en-US" sz="2400" dirty="0"/>
              <a:t>. </a:t>
            </a:r>
            <a:r>
              <a:rPr lang="en-US" sz="2400" b="1" dirty="0"/>
              <a:t>Formal languages are dense</a:t>
            </a:r>
            <a:r>
              <a:rPr lang="en-US" sz="2400" dirty="0"/>
              <a:t>, and it is often </a:t>
            </a:r>
            <a:r>
              <a:rPr lang="en-US" sz="2400" b="1" dirty="0">
                <a:solidFill>
                  <a:srgbClr val="C00000"/>
                </a:solidFill>
              </a:rPr>
              <a:t>difficult</a:t>
            </a:r>
            <a:r>
              <a:rPr lang="en-US" sz="2400" dirty="0"/>
              <a:t> to look at a piece of code and figure out </a:t>
            </a:r>
            <a:r>
              <a:rPr lang="en-US" sz="2400" b="1" dirty="0">
                <a:solidFill>
                  <a:srgbClr val="C00000"/>
                </a:solidFill>
              </a:rPr>
              <a:t>what it is doing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why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this reason, it is a good idea to </a:t>
            </a:r>
            <a:r>
              <a:rPr lang="en-US" sz="2400" b="1" dirty="0">
                <a:solidFill>
                  <a:srgbClr val="C00000"/>
                </a:solidFill>
              </a:rPr>
              <a:t>add notes </a:t>
            </a:r>
            <a:r>
              <a:rPr lang="en-US" sz="2400" dirty="0"/>
              <a:t>to your programs to</a:t>
            </a:r>
            <a:r>
              <a:rPr lang="en-US" sz="2400" b="1" dirty="0"/>
              <a:t> explain in natural language </a:t>
            </a:r>
            <a:r>
              <a:rPr lang="en-US" sz="2400" dirty="0"/>
              <a:t>what the program is doing. These notes are called </a:t>
            </a:r>
            <a:r>
              <a:rPr lang="en-US" sz="2400" b="1" dirty="0">
                <a:solidFill>
                  <a:srgbClr val="00B0F0"/>
                </a:solidFill>
              </a:rPr>
              <a:t>comments</a:t>
            </a:r>
            <a:r>
              <a:rPr lang="en-US" sz="2400" dirty="0"/>
              <a:t>, and they start with the </a:t>
            </a:r>
            <a:r>
              <a:rPr lang="en-US" sz="2400" b="1" dirty="0">
                <a:solidFill>
                  <a:srgbClr val="C00000"/>
                </a:solidFill>
              </a:rPr>
              <a:t># symbol</a:t>
            </a:r>
            <a:r>
              <a:rPr lang="en-US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0410429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BB5CF-0899-FEA2-ED00-F02B2F1BB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CBDA7-AE4B-5449-3FF3-420FE1C2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2. Global Scope:</a:t>
            </a:r>
          </a:p>
          <a:p>
            <a:pPr marL="0" indent="0">
              <a:buNone/>
            </a:pPr>
            <a:r>
              <a:rPr lang="en-US" sz="2400" dirty="0"/>
              <a:t>A global variable is </a:t>
            </a:r>
            <a:r>
              <a:rPr lang="en-US" sz="2400" b="1" dirty="0">
                <a:solidFill>
                  <a:srgbClr val="C00000"/>
                </a:solidFill>
              </a:rPr>
              <a:t>declared outside any function </a:t>
            </a:r>
            <a:r>
              <a:rPr lang="en-US" sz="2400" dirty="0"/>
              <a:t>and is </a:t>
            </a:r>
            <a:r>
              <a:rPr lang="en-US" sz="2400" b="1" dirty="0"/>
              <a:t>accessible throughout the program.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📌 Note: </a:t>
            </a:r>
            <a:r>
              <a:rPr lang="en-US" sz="2400" dirty="0"/>
              <a:t>y is a global variable, so it can be accessed both inside and outside the function.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09ACB-697B-B7D8-FBC4-5520709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52" y="2014723"/>
            <a:ext cx="7238095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0973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64C7-7373-3B33-7BE1-EDD88AA8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EC23-4672-4209-D572-39FD47E4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3. Enclosing (Nonlocal) Scope:</a:t>
            </a:r>
          </a:p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 b="1" dirty="0">
                <a:solidFill>
                  <a:srgbClr val="C00000"/>
                </a:solidFill>
              </a:rPr>
              <a:t>nested functions</a:t>
            </a:r>
            <a:r>
              <a:rPr lang="en-US" sz="2400" dirty="0"/>
              <a:t>, a variable declared in the </a:t>
            </a:r>
            <a:r>
              <a:rPr lang="en-US" sz="2400" b="1" dirty="0"/>
              <a:t>outer function </a:t>
            </a:r>
            <a:r>
              <a:rPr lang="en-US" sz="2400" b="1" dirty="0">
                <a:solidFill>
                  <a:srgbClr val="C00000"/>
                </a:solidFill>
              </a:rPr>
              <a:t>can be accessed </a:t>
            </a:r>
            <a:r>
              <a:rPr lang="en-US" sz="2400" dirty="0"/>
              <a:t>inside the inner function. This is called the enclosing scope.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DC45A-6929-9C1C-25E3-45D63C91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51" y="2116181"/>
            <a:ext cx="7952381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2889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9FA8-C109-0359-5CE9-98FC4503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6215B-1D0A-E81E-718B-C77157EE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Output: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📌 Note: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nonlocal</a:t>
            </a:r>
            <a:r>
              <a:rPr lang="en-US" sz="2400" dirty="0"/>
              <a:t> keyword </a:t>
            </a:r>
            <a:r>
              <a:rPr lang="en-US" sz="2400" b="1" dirty="0"/>
              <a:t>allows modifying the variable </a:t>
            </a:r>
            <a:r>
              <a:rPr lang="en-US" sz="2400" dirty="0"/>
              <a:t>from the enclosing scope.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72307-25AA-D45B-AB6E-97A854F7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80" y="1196123"/>
            <a:ext cx="4321577" cy="11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2943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4. Built-in Scope: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many built-in functions </a:t>
            </a:r>
            <a:r>
              <a:rPr lang="en-US" sz="2400" dirty="0"/>
              <a:t>and </a:t>
            </a:r>
            <a:r>
              <a:rPr lang="en-US" sz="2400" b="1" dirty="0"/>
              <a:t>variables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available everywhere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Here</a:t>
            </a:r>
            <a:r>
              <a:rPr lang="en-US" sz="2400" dirty="0"/>
              <a:t>, </a:t>
            </a:r>
            <a:r>
              <a:rPr lang="en-US" sz="2400" dirty="0" err="1"/>
              <a:t>len</a:t>
            </a:r>
            <a:r>
              <a:rPr lang="en-US" sz="2400" dirty="0"/>
              <a:t>() is a </a:t>
            </a:r>
            <a:r>
              <a:rPr lang="en-US" sz="2400" b="1" dirty="0"/>
              <a:t>built-in function </a:t>
            </a:r>
            <a:r>
              <a:rPr lang="en-US" sz="2400" b="1" dirty="0">
                <a:solidFill>
                  <a:srgbClr val="C00000"/>
                </a:solidFill>
              </a:rPr>
              <a:t>that can be accessed anywhere </a:t>
            </a:r>
            <a:r>
              <a:rPr lang="en-US" sz="2400" dirty="0"/>
              <a:t>in the program.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DD94B-4090-5FC8-198E-F6BACBD9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95" y="2743925"/>
            <a:ext cx="8380596" cy="10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612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✅ 2. Lifetime of a Variable:</a:t>
            </a:r>
          </a:p>
          <a:p>
            <a:pPr marL="0" indent="0">
              <a:buNone/>
            </a:pPr>
            <a:r>
              <a:rPr lang="en-US" sz="2400" dirty="0"/>
              <a:t>The lifetime of a variable is the </a:t>
            </a:r>
            <a:r>
              <a:rPr lang="en-US" sz="2400" b="1" dirty="0">
                <a:solidFill>
                  <a:srgbClr val="C00000"/>
                </a:solidFill>
              </a:rPr>
              <a:t>period or time during which it exists in memory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📌 Key Points About Lifetime:</a:t>
            </a:r>
          </a:p>
          <a:p>
            <a:pPr marL="0" indent="0">
              <a:buNone/>
            </a:pPr>
            <a:r>
              <a:rPr lang="en-US" sz="2400" dirty="0"/>
              <a:t>✔ Local variables exist </a:t>
            </a:r>
            <a:r>
              <a:rPr lang="en-US" sz="2400" b="1" dirty="0">
                <a:solidFill>
                  <a:srgbClr val="C00000"/>
                </a:solidFill>
              </a:rPr>
              <a:t>only while the function executes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✔ Global variables exist </a:t>
            </a:r>
            <a:r>
              <a:rPr lang="en-US" sz="2400" b="1" dirty="0">
                <a:solidFill>
                  <a:srgbClr val="C00000"/>
                </a:solidFill>
              </a:rPr>
              <a:t>as long as the program runs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✔ When a function ends, </a:t>
            </a:r>
            <a:r>
              <a:rPr lang="en-US" sz="2400" b="1" dirty="0">
                <a:solidFill>
                  <a:srgbClr val="C00000"/>
                </a:solidFill>
              </a:rPr>
              <a:t>local variables are destroyed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3198439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🔹 Example: Lifetime of a Local Variable</a:t>
            </a:r>
            <a:r>
              <a:rPr lang="en-IN" sz="2400" b="1" dirty="0"/>
              <a:t>: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477F1-E492-D588-5C24-E893E833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98" y="1507828"/>
            <a:ext cx="10316404" cy="30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915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Default Parameters:</a:t>
            </a:r>
          </a:p>
          <a:p>
            <a:pPr marL="0" indent="0">
              <a:buNone/>
            </a:pPr>
            <a:r>
              <a:rPr lang="en-US" sz="2400" dirty="0"/>
              <a:t>In Python, default parameters allow you to </a:t>
            </a:r>
            <a:r>
              <a:rPr lang="en-US" sz="2400" b="1" dirty="0">
                <a:solidFill>
                  <a:srgbClr val="C00000"/>
                </a:solidFill>
              </a:rPr>
              <a:t>define function parameters with default values.</a:t>
            </a:r>
            <a:r>
              <a:rPr lang="en-US" sz="2400" dirty="0"/>
              <a:t> This means that </a:t>
            </a:r>
            <a:r>
              <a:rPr lang="en-US" sz="2400" b="1" dirty="0"/>
              <a:t>if a value is not provided </a:t>
            </a:r>
            <a:r>
              <a:rPr lang="en-US" sz="2400" dirty="0"/>
              <a:t>for that parameter when calling the function, </a:t>
            </a:r>
            <a:r>
              <a:rPr lang="en-US" sz="2400" b="1" dirty="0"/>
              <a:t>the default value is used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b="1" dirty="0"/>
              <a:t>param1=value1: </a:t>
            </a:r>
            <a:r>
              <a:rPr lang="en-US" sz="2400" dirty="0"/>
              <a:t>This means </a:t>
            </a:r>
            <a:r>
              <a:rPr lang="en-US" sz="2400" b="1" dirty="0"/>
              <a:t>param1</a:t>
            </a:r>
            <a:r>
              <a:rPr lang="en-US" sz="2400" dirty="0"/>
              <a:t> has a default value of </a:t>
            </a:r>
            <a:r>
              <a:rPr lang="en-US" sz="2400" b="1" dirty="0"/>
              <a:t>value1</a:t>
            </a:r>
            <a:r>
              <a:rPr lang="en-US" sz="2400" dirty="0"/>
              <a:t>.</a:t>
            </a:r>
          </a:p>
          <a:p>
            <a:r>
              <a:rPr lang="en-US" sz="2400" dirty="0"/>
              <a:t>If the argument for param1 is not provided during the function call, it will take value1 as the default.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98AD4-820D-EFAD-8F84-A9E9E414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28" y="2884114"/>
            <a:ext cx="88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18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Using Default Parameters: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If </a:t>
            </a:r>
            <a:r>
              <a:rPr lang="en-US" sz="2400" b="1" dirty="0"/>
              <a:t>greet() </a:t>
            </a:r>
            <a:r>
              <a:rPr lang="en-US" sz="2400" dirty="0"/>
              <a:t>is called </a:t>
            </a:r>
            <a:r>
              <a:rPr lang="en-US" sz="2400" b="1" dirty="0"/>
              <a:t>without an argument</a:t>
            </a:r>
            <a:r>
              <a:rPr lang="en-US" sz="2400" dirty="0"/>
              <a:t>, it uses "</a:t>
            </a:r>
            <a:r>
              <a:rPr lang="en-US" sz="2400" b="1" dirty="0"/>
              <a:t>Guest</a:t>
            </a:r>
            <a:r>
              <a:rPr lang="en-US" sz="2400" dirty="0"/>
              <a:t>" as the default.</a:t>
            </a:r>
          </a:p>
          <a:p>
            <a:r>
              <a:rPr lang="en-US" sz="2400" dirty="0"/>
              <a:t>If an argument is provided, it replaces the default.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3DD47-7E49-B3B5-9C9E-4698663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86" y="1253456"/>
            <a:ext cx="8038514" cy="32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892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Example 2: Multiple Default Parameters: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r>
              <a:rPr lang="en-US" sz="2400" dirty="0"/>
              <a:t>The default exponent is 2, but it can be overridden.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CF04A-95D1-9F91-0B1C-BA0F3EE7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5" y="1392257"/>
            <a:ext cx="9420934" cy="35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182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Rules for Default Parameters: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Default parameters must come after non-default parameters: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F5B0E-E414-C460-6399-A1D54F33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80" y="2029366"/>
            <a:ext cx="9323809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4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E58E-6A4C-3059-B538-874A99DE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7C21-9519-2672-957A-EDC99E19A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Types of Comments in Python</a:t>
            </a:r>
          </a:p>
          <a:p>
            <a:pPr marL="0" indent="0">
              <a:buNone/>
            </a:pPr>
            <a:r>
              <a:rPr lang="en-US" sz="2400" b="1" dirty="0"/>
              <a:t>1. Single-Line Comments: </a:t>
            </a:r>
          </a:p>
          <a:p>
            <a:pPr lvl="1"/>
            <a:r>
              <a:rPr lang="en-US" sz="2400" dirty="0"/>
              <a:t>Begin with a hash symbol (#) and extend to the end of the line.</a:t>
            </a:r>
          </a:p>
          <a:p>
            <a:pPr lvl="1"/>
            <a:r>
              <a:rPr lang="en-US" sz="2400" dirty="0"/>
              <a:t>Used for brief explanations or notes.</a:t>
            </a:r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600" b="1" dirty="0"/>
              <a:t>Example:</a:t>
            </a:r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IN" sz="2400" dirty="0"/>
          </a:p>
          <a:p>
            <a:pPr marL="457200" lvl="1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428DF-5994-395C-5718-3129E5E1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08" y="3583659"/>
            <a:ext cx="5822990" cy="10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88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2. Mutable default values (like lists or dictionaries) can cause unexpected behavior: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This happens because the </a:t>
            </a:r>
            <a:r>
              <a:rPr lang="en-US" sz="2400" b="1" dirty="0">
                <a:solidFill>
                  <a:srgbClr val="C00000"/>
                </a:solidFill>
              </a:rPr>
              <a:t>default list is shared across function calls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65E92-6846-F135-80A5-C5D11935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8" y="1299377"/>
            <a:ext cx="9901464" cy="33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355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dirty="0"/>
              <a:t>To avoid this, use </a:t>
            </a:r>
            <a:r>
              <a:rPr lang="en-US" sz="2400" b="1" dirty="0">
                <a:solidFill>
                  <a:srgbClr val="C00000"/>
                </a:solidFill>
              </a:rPr>
              <a:t>None</a:t>
            </a:r>
            <a:r>
              <a:rPr lang="en-US" sz="2400" dirty="0"/>
              <a:t> as the default and create a new list inside the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F5808-D101-FF62-AB02-67400B79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67" y="1403085"/>
            <a:ext cx="7780952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789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4DBB-9525-DCC7-D36E-A176A25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139CC-2857-DE17-5F86-E8F53D15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Keyword Arguments in Python:</a:t>
            </a:r>
          </a:p>
          <a:p>
            <a:pPr marL="0" indent="0">
              <a:buNone/>
            </a:pPr>
            <a:r>
              <a:rPr lang="en-US" sz="2400" dirty="0"/>
              <a:t>In Python, keyword arguments (</a:t>
            </a:r>
            <a:r>
              <a:rPr lang="en-US" sz="2400" b="1" dirty="0"/>
              <a:t>also called </a:t>
            </a:r>
            <a:r>
              <a:rPr lang="en-US" sz="2400" b="1" dirty="0">
                <a:solidFill>
                  <a:srgbClr val="C00000"/>
                </a:solidFill>
              </a:rPr>
              <a:t>named arguments</a:t>
            </a:r>
            <a:r>
              <a:rPr lang="en-US" sz="2400" dirty="0"/>
              <a:t>) allow you to </a:t>
            </a:r>
            <a:r>
              <a:rPr lang="en-US" sz="2400" b="1" dirty="0"/>
              <a:t>pass arguments to a function using the parameter name </a:t>
            </a:r>
            <a:r>
              <a:rPr lang="en-US" sz="2400" dirty="0"/>
              <a:t>instead of relying on their position. This makes function calls more readable and flexible.</a:t>
            </a:r>
          </a:p>
          <a:p>
            <a:pPr marL="0" indent="0">
              <a:buNone/>
            </a:pPr>
            <a:r>
              <a:rPr lang="en-US" sz="2400" b="1" dirty="0"/>
              <a:t>Syntax: </a:t>
            </a:r>
            <a:r>
              <a:rPr lang="en-US" sz="2400" dirty="0"/>
              <a:t>You explicitly specify the parameter name when passing arguments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0494B-8B9C-4A6F-971A-E4E4CBC5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3" y="2817515"/>
            <a:ext cx="8992524" cy="27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107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C19A0-7827-6110-6FE8-086447E1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7A45-DAD8-6BB8-3571-E03E1723B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7" y="772885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Using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order of arguments </a:t>
            </a:r>
            <a:r>
              <a:rPr lang="en-US" sz="2400" b="1" dirty="0">
                <a:solidFill>
                  <a:srgbClr val="C00000"/>
                </a:solidFill>
              </a:rPr>
              <a:t>doesn’t matter </a:t>
            </a:r>
            <a:r>
              <a:rPr lang="en-US" sz="2400" b="1" dirty="0"/>
              <a:t>when using keyword arguments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DB03C-BE06-B39A-1800-D16A42AB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778884"/>
            <a:ext cx="10580914" cy="25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0764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0D13A-B923-B46D-B2FF-492DAE42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F6D0-6A72-FF30-4B7F-EAA151F0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2: Mixing Positional and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Positional arguments </a:t>
            </a:r>
            <a:r>
              <a:rPr lang="en-US" sz="2400" b="1" dirty="0"/>
              <a:t>must appear </a:t>
            </a:r>
            <a:r>
              <a:rPr lang="en-US" sz="2400" b="1" dirty="0">
                <a:solidFill>
                  <a:srgbClr val="C00000"/>
                </a:solidFill>
              </a:rPr>
              <a:t>before</a:t>
            </a:r>
            <a:r>
              <a:rPr lang="en-US" sz="2400" dirty="0"/>
              <a:t> </a:t>
            </a:r>
            <a:r>
              <a:rPr lang="en-US" sz="2400" b="1" dirty="0"/>
              <a:t>keyword arguments</a:t>
            </a:r>
            <a:r>
              <a:rPr lang="en-US" sz="2400" dirty="0"/>
              <a:t>.</a:t>
            </a:r>
            <a:endParaRPr lang="en-IN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B0A912-5446-EFEA-0516-324AFAB28F3D}"/>
              </a:ext>
            </a:extLst>
          </p:cNvPr>
          <p:cNvGrpSpPr/>
          <p:nvPr/>
        </p:nvGrpSpPr>
        <p:grpSpPr>
          <a:xfrm>
            <a:off x="755650" y="1555584"/>
            <a:ext cx="10602504" cy="2363673"/>
            <a:chOff x="755650" y="1555584"/>
            <a:chExt cx="10602504" cy="2363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2D0B5E-F684-D544-B159-DC8B1144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1555584"/>
              <a:ext cx="10580914" cy="23636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C2AFB-8B21-FAF5-0A0C-9F644D2B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486" y="3353056"/>
              <a:ext cx="2355668" cy="566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27305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AB0C2-1B82-1BB6-CD98-50C97FA3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FE7F4-417D-85BB-CFDC-347294DD8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3: Using Default Parameters with Keyword Arguments: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The </a:t>
            </a:r>
            <a:r>
              <a:rPr lang="en-US" sz="2400" b="1" dirty="0" err="1"/>
              <a:t>animal_type</a:t>
            </a:r>
            <a:r>
              <a:rPr lang="en-US" sz="2400" b="1" dirty="0"/>
              <a:t> </a:t>
            </a:r>
            <a:r>
              <a:rPr lang="en-US" sz="2400" dirty="0"/>
              <a:t>parameter has a </a:t>
            </a:r>
            <a:r>
              <a:rPr lang="en-US" sz="2400" b="1" dirty="0">
                <a:solidFill>
                  <a:srgbClr val="C00000"/>
                </a:solidFill>
              </a:rPr>
              <a:t>default value</a:t>
            </a:r>
            <a:r>
              <a:rPr lang="en-US" sz="2400" dirty="0"/>
              <a:t>, but we can override it using a keyword argument.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DB34-6074-504C-B7DE-4EE3921D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52" y="1504719"/>
            <a:ext cx="10526486" cy="21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079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9AD72-EEB9-88F7-1C20-95270300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A266-143B-B85C-CBF9-8E5DDF57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b="1" dirty="0" err="1"/>
              <a:t>args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**</a:t>
            </a:r>
            <a:r>
              <a:rPr lang="en-US" sz="2400" b="1" dirty="0" err="1"/>
              <a:t>kwargs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Python provides </a:t>
            </a:r>
            <a:r>
              <a:rPr lang="en-US" sz="2400" b="1" dirty="0"/>
              <a:t>*</a:t>
            </a:r>
            <a:r>
              <a:rPr lang="en-US" sz="2400" b="1" dirty="0" err="1"/>
              <a:t>args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/>
              <a:t>**</a:t>
            </a:r>
            <a:r>
              <a:rPr lang="en-US" sz="2400" b="1" dirty="0" err="1"/>
              <a:t>kwargs</a:t>
            </a:r>
            <a:r>
              <a:rPr lang="en-US" sz="2400" b="1" dirty="0"/>
              <a:t> </a:t>
            </a:r>
            <a:r>
              <a:rPr lang="en-US" sz="2400" dirty="0"/>
              <a:t>to handle </a:t>
            </a:r>
            <a:r>
              <a:rPr lang="en-US" sz="2400" b="1" dirty="0">
                <a:solidFill>
                  <a:srgbClr val="C00000"/>
                </a:solidFill>
              </a:rPr>
              <a:t>variable-length arguments </a:t>
            </a:r>
            <a:r>
              <a:rPr lang="en-US" sz="2400" dirty="0"/>
              <a:t>in functions. These allow functions to accept </a:t>
            </a:r>
            <a:r>
              <a:rPr lang="en-US" sz="2400" b="1" dirty="0">
                <a:solidFill>
                  <a:srgbClr val="C00000"/>
                </a:solidFill>
              </a:rPr>
              <a:t>any number of arguments </a:t>
            </a:r>
            <a:r>
              <a:rPr lang="en-US" sz="2400" dirty="0"/>
              <a:t>without explicitly defining them.</a:t>
            </a:r>
          </a:p>
          <a:p>
            <a:pPr marL="0" indent="0">
              <a:buNone/>
            </a:pPr>
            <a:r>
              <a:rPr lang="en-US" sz="2400" b="1" dirty="0"/>
              <a:t>1. *</a:t>
            </a:r>
            <a:r>
              <a:rPr lang="en-US" sz="2400" b="1" dirty="0" err="1"/>
              <a:t>args</a:t>
            </a:r>
            <a:r>
              <a:rPr lang="en-US" sz="2400" b="1" dirty="0"/>
              <a:t> (Non-Keyword Arguments)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allows you to pass a </a:t>
            </a:r>
            <a:r>
              <a:rPr lang="en-US" sz="2400" b="1" dirty="0">
                <a:solidFill>
                  <a:srgbClr val="C00000"/>
                </a:solidFill>
              </a:rPr>
              <a:t>variable number of positional arguments </a:t>
            </a:r>
            <a:r>
              <a:rPr lang="en-US" sz="2400" dirty="0"/>
              <a:t>to a function.</a:t>
            </a:r>
          </a:p>
          <a:p>
            <a:pPr marL="0" indent="0">
              <a:buNone/>
            </a:pPr>
            <a:r>
              <a:rPr lang="en-US" sz="2400" dirty="0"/>
              <a:t>*</a:t>
            </a:r>
            <a:r>
              <a:rPr lang="en-US" sz="2400" dirty="0" err="1"/>
              <a:t>args</a:t>
            </a:r>
            <a:r>
              <a:rPr lang="en-US" sz="2400" dirty="0"/>
              <a:t> collects all positional arguments into a </a:t>
            </a:r>
            <a:r>
              <a:rPr lang="en-US" sz="2400" b="1" dirty="0">
                <a:solidFill>
                  <a:srgbClr val="C00000"/>
                </a:solidFill>
              </a:rPr>
              <a:t>tuple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50A2D-737E-CAE8-7770-39FEC1F0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10" y="4150266"/>
            <a:ext cx="6401820" cy="16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385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695C-002E-1364-A7CE-53259D355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C20E-2BE7-1484-5890-456A6281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 1: Using *</a:t>
            </a:r>
            <a:r>
              <a:rPr lang="en-IN" sz="2400" b="1" dirty="0" err="1"/>
              <a:t>args</a:t>
            </a:r>
            <a:r>
              <a:rPr lang="en-IN" sz="2400" b="1" dirty="0"/>
              <a:t>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90CF4-9DCD-8EE5-C77A-000CC358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5" y="2132438"/>
            <a:ext cx="9352381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790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3A14B-48CA-D7A6-A6E1-E99DBA07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4632-69F0-D72F-4912-A9E130DF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2: Mixing *</a:t>
            </a:r>
            <a:r>
              <a:rPr lang="en-US" sz="2400" b="1" dirty="0" err="1"/>
              <a:t>args</a:t>
            </a:r>
            <a:r>
              <a:rPr lang="en-US" sz="2400" b="1" dirty="0"/>
              <a:t> with Regular Arguments: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75B86-5992-DE9A-D353-14A0B14B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367439"/>
            <a:ext cx="7123809" cy="48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38885-97D5-163D-8A76-0D48BF936B05}"/>
              </a:ext>
            </a:extLst>
          </p:cNvPr>
          <p:cNvSpPr txBox="1"/>
          <p:nvPr/>
        </p:nvSpPr>
        <p:spPr>
          <a:xfrm>
            <a:off x="8044542" y="1603607"/>
            <a:ext cx="4386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The first argument (message) is </a:t>
            </a:r>
            <a:r>
              <a:rPr lang="en-IN" sz="2400" b="1" dirty="0">
                <a:solidFill>
                  <a:srgbClr val="C00000"/>
                </a:solidFill>
              </a:rPr>
              <a:t>required</a:t>
            </a:r>
            <a:r>
              <a:rPr lang="en-IN" sz="2400" dirty="0"/>
              <a:t>, but *names can take multiple values.</a:t>
            </a:r>
          </a:p>
        </p:txBody>
      </p:sp>
    </p:spTree>
    <p:extLst>
      <p:ext uri="{BB962C8B-B14F-4D97-AF65-F5344CB8AC3E}">
        <p14:creationId xmlns:p14="http://schemas.microsoft.com/office/powerpoint/2010/main" val="340430220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09E3-8315-045C-ABB1-235ABD93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86C3-F9DB-ADD3-36C9-0B5A3090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66800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**</a:t>
            </a:r>
            <a:r>
              <a:rPr lang="en-US" sz="2400" b="1" dirty="0" err="1"/>
              <a:t>kwargs</a:t>
            </a:r>
            <a:r>
              <a:rPr lang="en-US" sz="2400" b="1" dirty="0"/>
              <a:t> (Keyword Arguments):</a:t>
            </a:r>
          </a:p>
          <a:p>
            <a:pPr marL="0" indent="0">
              <a:buNone/>
            </a:pPr>
            <a:r>
              <a:rPr lang="en-US" sz="2400" dirty="0"/>
              <a:t>**</a:t>
            </a:r>
            <a:r>
              <a:rPr lang="en-US" sz="2400" dirty="0" err="1"/>
              <a:t>kwargs</a:t>
            </a:r>
            <a:r>
              <a:rPr lang="en-US" sz="2400" dirty="0"/>
              <a:t> allows you to pass a </a:t>
            </a:r>
            <a:r>
              <a:rPr lang="en-US" sz="2400" b="1" dirty="0"/>
              <a:t>variable number </a:t>
            </a:r>
            <a:r>
              <a:rPr lang="en-US" sz="2400" b="1" dirty="0">
                <a:solidFill>
                  <a:srgbClr val="C00000"/>
                </a:solidFill>
              </a:rPr>
              <a:t>of keyword arguments </a:t>
            </a:r>
            <a:r>
              <a:rPr lang="en-US" sz="2400" dirty="0"/>
              <a:t>(</a:t>
            </a:r>
            <a:r>
              <a:rPr lang="en-US" sz="2400" b="1" dirty="0"/>
              <a:t>key-value pairs</a:t>
            </a:r>
            <a:r>
              <a:rPr lang="en-US" sz="2400" dirty="0"/>
              <a:t>) to a function.</a:t>
            </a:r>
          </a:p>
          <a:p>
            <a:pPr marL="0" indent="0">
              <a:buNone/>
            </a:pPr>
            <a:r>
              <a:rPr lang="en-US" sz="2400" dirty="0"/>
              <a:t>**</a:t>
            </a:r>
            <a:r>
              <a:rPr lang="en-US" sz="2400" dirty="0" err="1"/>
              <a:t>kwargs</a:t>
            </a:r>
            <a:r>
              <a:rPr lang="en-US" sz="2400" dirty="0"/>
              <a:t> collects keyword arguments into a </a:t>
            </a:r>
            <a:r>
              <a:rPr lang="en-US" sz="2400" b="1" dirty="0"/>
              <a:t>dictionary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DC136-3A9C-0A8C-6DA9-C87320BE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09" y="4027715"/>
            <a:ext cx="5066667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76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1A2BA-6F33-5A86-3BDB-6A6186C4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0069-F751-80AC-CA3A-FD50E9A3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4397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Multi-Line Comments:</a:t>
            </a:r>
          </a:p>
          <a:p>
            <a:r>
              <a:rPr lang="en-US" sz="2400" dirty="0"/>
              <a:t>Python </a:t>
            </a:r>
            <a:r>
              <a:rPr lang="en-US" sz="2400" b="1" dirty="0">
                <a:solidFill>
                  <a:srgbClr val="C00000"/>
                </a:solidFill>
              </a:rPr>
              <a:t>does not have </a:t>
            </a:r>
            <a:r>
              <a:rPr lang="en-US" sz="2400" dirty="0"/>
              <a:t>a </a:t>
            </a:r>
            <a:r>
              <a:rPr lang="en-US" sz="2400" b="1" dirty="0"/>
              <a:t>special syntax for multi-line comments</a:t>
            </a:r>
            <a:r>
              <a:rPr lang="en-US" sz="2400" dirty="0"/>
              <a:t>.</a:t>
            </a:r>
          </a:p>
          <a:p>
            <a:r>
              <a:rPr lang="en-US" sz="2400" dirty="0"/>
              <a:t>Instead, multi-line comments are </a:t>
            </a:r>
            <a:r>
              <a:rPr lang="en-US" sz="2400" b="1" dirty="0"/>
              <a:t>achieved by using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Multiple single-line comments.</a:t>
            </a:r>
          </a:p>
          <a:p>
            <a:pPr lvl="1"/>
            <a:r>
              <a:rPr lang="en-US" sz="2400" dirty="0"/>
              <a:t>Triple-quoted strings (''' or """) that are not assigned to any variable.</a:t>
            </a:r>
          </a:p>
          <a:p>
            <a:r>
              <a:rPr lang="en-US" sz="2400" dirty="0"/>
              <a:t>These are often used for </a:t>
            </a:r>
            <a:r>
              <a:rPr lang="en-US" sz="2400" b="1" dirty="0">
                <a:solidFill>
                  <a:srgbClr val="C00000"/>
                </a:solidFill>
              </a:rPr>
              <a:t>longer explanations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temporary disabling of blocks of code.</a:t>
            </a:r>
            <a:endParaRPr lang="en-I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C76E3-E9AF-DD0A-B4F7-1AF519F2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06" y="3232173"/>
            <a:ext cx="6487588" cy="3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5172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BEFE-B625-4E26-7EBF-74DB7B12F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B033-3EAB-4EE3-B20D-1B7EE9255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E1805-74DC-3B5E-51D9-541D0B5C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52" y="1310296"/>
            <a:ext cx="8895238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050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70D0-7CF7-2702-AEC9-8720EA6B9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6714E-6441-C5E2-00C6-CA93C5D6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4: Mixing Regular Arguments, *</a:t>
            </a:r>
            <a:r>
              <a:rPr lang="en-US" sz="2400" b="1" dirty="0" err="1"/>
              <a:t>args</a:t>
            </a:r>
            <a:r>
              <a:rPr lang="en-US" sz="2400" b="1" dirty="0"/>
              <a:t>, and **</a:t>
            </a:r>
            <a:r>
              <a:rPr lang="en-US" sz="2400" b="1" dirty="0" err="1"/>
              <a:t>kwargs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87F5-956C-44BB-91BB-93477C7E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312744"/>
            <a:ext cx="10186991" cy="5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8064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B37F-EBE7-FFA8-06E8-592BEE7B7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719E7-7E54-667A-FD97-D15E428D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76942"/>
            <a:ext cx="10659110" cy="5399315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Where,</a:t>
            </a:r>
          </a:p>
          <a:p>
            <a:r>
              <a:rPr lang="en-US" sz="2800" dirty="0"/>
              <a:t>greeting is a </a:t>
            </a:r>
            <a:r>
              <a:rPr lang="en-US" sz="2800" b="1" dirty="0">
                <a:solidFill>
                  <a:srgbClr val="C00000"/>
                </a:solidFill>
              </a:rPr>
              <a:t>required</a:t>
            </a:r>
            <a:r>
              <a:rPr lang="en-US" sz="2800" dirty="0"/>
              <a:t> </a:t>
            </a:r>
            <a:r>
              <a:rPr lang="en-US" sz="2800" b="1" dirty="0"/>
              <a:t>parameter</a:t>
            </a:r>
            <a:r>
              <a:rPr lang="en-US" sz="2800" dirty="0"/>
              <a:t>.</a:t>
            </a:r>
          </a:p>
          <a:p>
            <a:r>
              <a:rPr lang="en-US" sz="2800" dirty="0"/>
              <a:t>*</a:t>
            </a:r>
            <a:r>
              <a:rPr lang="en-US" sz="2800" dirty="0" err="1"/>
              <a:t>args</a:t>
            </a:r>
            <a:r>
              <a:rPr lang="en-US" sz="2800" dirty="0"/>
              <a:t> collects </a:t>
            </a:r>
            <a:r>
              <a:rPr lang="en-US" sz="2800" b="1" dirty="0"/>
              <a:t>extra positional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tuple</a:t>
            </a:r>
            <a:r>
              <a:rPr lang="en-US" sz="2800" dirty="0"/>
              <a:t>.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kwargs</a:t>
            </a:r>
            <a:r>
              <a:rPr lang="en-US" sz="2800" dirty="0"/>
              <a:t> collects </a:t>
            </a:r>
            <a:r>
              <a:rPr lang="en-US" sz="2800" b="1" dirty="0"/>
              <a:t>extra keyword arguments </a:t>
            </a:r>
            <a:r>
              <a:rPr lang="en-US" sz="2800" dirty="0"/>
              <a:t>into a </a:t>
            </a:r>
            <a:r>
              <a:rPr lang="en-US" sz="2800" b="1" dirty="0">
                <a:solidFill>
                  <a:srgbClr val="C00000"/>
                </a:solidFill>
              </a:rPr>
              <a:t>dictionary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8738751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516BC-BE4A-2661-AA3A-EBF05484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231E-5604-A86C-E636-135850835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are Command Line Arguments?</a:t>
            </a:r>
          </a:p>
          <a:p>
            <a:pPr marL="0" indent="0">
              <a:buNone/>
            </a:pPr>
            <a:r>
              <a:rPr lang="en-US" sz="2400" dirty="0"/>
              <a:t>Command line arguments are </a:t>
            </a:r>
            <a:r>
              <a:rPr lang="en-US" sz="2400" b="1" dirty="0">
                <a:solidFill>
                  <a:srgbClr val="C00000"/>
                </a:solidFill>
              </a:rPr>
              <a:t>inputs passed to a Python script when executing it from the command line or terminal</a:t>
            </a:r>
            <a:r>
              <a:rPr lang="en-US" sz="2400" dirty="0"/>
              <a:t>. These arguments allow users to provide input </a:t>
            </a:r>
            <a:r>
              <a:rPr lang="en-US" sz="2400" b="1" dirty="0"/>
              <a:t>dynamically</a:t>
            </a:r>
            <a:r>
              <a:rPr lang="en-US" sz="2400" dirty="0"/>
              <a:t> without modifying the script.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Accessing Command Line Arguments:</a:t>
            </a:r>
          </a:p>
          <a:p>
            <a:pPr marL="0" indent="0">
              <a:buNone/>
            </a:pPr>
            <a:r>
              <a:rPr lang="en-US" sz="2400" dirty="0"/>
              <a:t>Python provides the </a:t>
            </a:r>
            <a:r>
              <a:rPr lang="en-US" sz="2400" b="1" dirty="0">
                <a:solidFill>
                  <a:srgbClr val="C00000"/>
                </a:solidFill>
              </a:rPr>
              <a:t>sys</a:t>
            </a:r>
            <a:r>
              <a:rPr lang="en-US" sz="2400" dirty="0"/>
              <a:t> module to access command line arguments using </a:t>
            </a:r>
            <a:r>
              <a:rPr lang="en-US" sz="2400" b="1" dirty="0" err="1">
                <a:solidFill>
                  <a:srgbClr val="C00000"/>
                </a:solidFill>
              </a:rPr>
              <a:t>sys.argv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9481B-64DD-F491-D793-507BBAFF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38" y="4108124"/>
            <a:ext cx="3590677" cy="183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CC957-B3A2-9155-9357-8C9001D611DC}"/>
              </a:ext>
            </a:extLst>
          </p:cNvPr>
          <p:cNvSpPr txBox="1"/>
          <p:nvPr/>
        </p:nvSpPr>
        <p:spPr>
          <a:xfrm>
            <a:off x="5856514" y="41039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sys.argv</a:t>
            </a:r>
            <a:r>
              <a:rPr lang="en-IN" sz="2400" dirty="0"/>
              <a:t> is a </a:t>
            </a:r>
            <a:r>
              <a:rPr lang="en-IN" sz="2400" b="1" dirty="0">
                <a:solidFill>
                  <a:srgbClr val="C00000"/>
                </a:solidFill>
              </a:rPr>
              <a:t>list</a:t>
            </a:r>
            <a:r>
              <a:rPr lang="en-IN" sz="2400" dirty="0"/>
              <a:t> where: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[0] </a:t>
            </a:r>
            <a:r>
              <a:rPr lang="en-IN" sz="2400" dirty="0"/>
              <a:t>is the </a:t>
            </a:r>
            <a:r>
              <a:rPr lang="en-IN" sz="2400" b="1" dirty="0">
                <a:solidFill>
                  <a:srgbClr val="C00000"/>
                </a:solidFill>
              </a:rPr>
              <a:t>script name</a:t>
            </a:r>
            <a:r>
              <a:rPr lang="en-IN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 err="1"/>
              <a:t>sys.argv</a:t>
            </a:r>
            <a:r>
              <a:rPr lang="en-IN" sz="2400" b="1" dirty="0"/>
              <a:t>[1], </a:t>
            </a:r>
            <a:r>
              <a:rPr lang="en-IN" sz="2400" b="1" dirty="0" err="1"/>
              <a:t>sys.argv</a:t>
            </a:r>
            <a:r>
              <a:rPr lang="en-IN" sz="2400" b="1" dirty="0"/>
              <a:t>[2], </a:t>
            </a:r>
            <a:r>
              <a:rPr lang="en-IN" sz="2400" dirty="0"/>
              <a:t>etc., are the arguments passed.</a:t>
            </a:r>
          </a:p>
        </p:txBody>
      </p:sp>
    </p:spTree>
    <p:extLst>
      <p:ext uri="{BB962C8B-B14F-4D97-AF65-F5344CB8AC3E}">
        <p14:creationId xmlns:p14="http://schemas.microsoft.com/office/powerpoint/2010/main" val="229243906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490E1-6C87-A827-3267-1718DD5A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A5D0-F7EC-8458-3C1B-7C406E24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587829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 1: Printing Command Line Arguments: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 a Python script named </a:t>
            </a:r>
            <a:r>
              <a:rPr lang="en-US" sz="2400" b="1" dirty="0"/>
              <a:t>script.py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41064-4DA8-8A45-E0F1-A9E211A8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57" y="2496429"/>
            <a:ext cx="8437090" cy="31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2037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767D5-A58A-F036-94D6-6C9D97B6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27B7-52A5-C7BC-60DA-7E996789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from the terminal: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Output: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6D1E0-C7D3-A7DD-4348-5558A850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38" y="4099700"/>
            <a:ext cx="8380952" cy="16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B3F4B-49F1-CB89-8994-F2448A8A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8"/>
          <a:stretch/>
        </p:blipFill>
        <p:spPr>
          <a:xfrm>
            <a:off x="1666038" y="1539619"/>
            <a:ext cx="6332914" cy="9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55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D7DE-1E28-C2DA-6F66-3D0A5625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0CA1-73AF-5B1C-580E-8136FC40A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Example 2: Using Arguments in a Program:</a:t>
            </a:r>
          </a:p>
          <a:p>
            <a:r>
              <a:rPr lang="en-US" sz="2400" b="1" dirty="0"/>
              <a:t>Create a script </a:t>
            </a:r>
            <a:r>
              <a:rPr lang="en-US" sz="2400" b="1" dirty="0">
                <a:solidFill>
                  <a:srgbClr val="C00000"/>
                </a:solidFill>
              </a:rPr>
              <a:t>add_numbers.py</a:t>
            </a:r>
            <a:r>
              <a:rPr lang="en-US" sz="2400" b="1" dirty="0"/>
              <a:t>: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solidFill>
                  <a:srgbClr val="C00000"/>
                </a:solidFill>
              </a:rPr>
              <a:t>Run</a:t>
            </a:r>
            <a:r>
              <a:rPr lang="en-US" sz="2400" dirty="0"/>
              <a:t> it in the terminal: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2D667-689F-CFEE-8168-089FC9E6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71" y="1707886"/>
            <a:ext cx="4514286" cy="30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2ADC0-BD02-4424-482E-6DEA0002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85" y="5157938"/>
            <a:ext cx="3657143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761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3540-CCDC-5B84-59EB-9C18FE5B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FBD0-EDDC-5178-F853-02B4520B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Commonly Used Modules:</a:t>
            </a:r>
          </a:p>
          <a:p>
            <a:pPr marL="0" indent="0">
              <a:buNone/>
            </a:pPr>
            <a:r>
              <a:rPr lang="en-US" sz="2400" dirty="0"/>
              <a:t>Python provides a rich </a:t>
            </a:r>
            <a:r>
              <a:rPr lang="en-US" sz="2400" b="1" dirty="0">
                <a:solidFill>
                  <a:srgbClr val="C00000"/>
                </a:solidFill>
              </a:rPr>
              <a:t>standard library </a:t>
            </a:r>
            <a:r>
              <a:rPr lang="en-US" sz="2400" dirty="0"/>
              <a:t>with built-in modules for various tasks like </a:t>
            </a:r>
            <a:r>
              <a:rPr lang="en-US" sz="2400" b="1" dirty="0"/>
              <a:t>file handling</a:t>
            </a:r>
            <a:r>
              <a:rPr lang="en-US" sz="2400" dirty="0"/>
              <a:t>, </a:t>
            </a:r>
            <a:r>
              <a:rPr lang="en-US" sz="2400" b="1" dirty="0"/>
              <a:t>system</a:t>
            </a:r>
            <a:r>
              <a:rPr lang="en-US" sz="2400" dirty="0"/>
              <a:t> </a:t>
            </a:r>
            <a:r>
              <a:rPr lang="en-US" sz="2400" b="1" dirty="0"/>
              <a:t>operations</a:t>
            </a:r>
            <a:r>
              <a:rPr lang="en-US" sz="2400" dirty="0"/>
              <a:t>, </a:t>
            </a:r>
            <a:r>
              <a:rPr lang="en-US" sz="2400" b="1" dirty="0"/>
              <a:t>web</a:t>
            </a:r>
            <a:r>
              <a:rPr lang="en-US" sz="2400" dirty="0"/>
              <a:t> </a:t>
            </a:r>
            <a:r>
              <a:rPr lang="en-US" sz="2400" b="1" dirty="0"/>
              <a:t>requests</a:t>
            </a:r>
            <a:r>
              <a:rPr lang="en-US" sz="2400" dirty="0"/>
              <a:t>, and </a:t>
            </a:r>
            <a:r>
              <a:rPr lang="en-US" sz="2400" b="1" dirty="0"/>
              <a:t>data</a:t>
            </a:r>
            <a:r>
              <a:rPr lang="en-US" sz="2400" dirty="0"/>
              <a:t> </a:t>
            </a:r>
            <a:r>
              <a:rPr lang="en-US" sz="2400" b="1" dirty="0"/>
              <a:t>processing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b="1" dirty="0"/>
              <a:t>Most commonly used modules: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sys</a:t>
            </a:r>
            <a:r>
              <a:rPr lang="en-US" sz="2400" dirty="0"/>
              <a:t> (System-Specific Operations)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os</a:t>
            </a:r>
            <a:r>
              <a:rPr lang="en-US" sz="2400" dirty="0"/>
              <a:t> (Operating System Interface)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datetime</a:t>
            </a:r>
            <a:r>
              <a:rPr lang="en-US" sz="2400" dirty="0"/>
              <a:t> (Date and Time Handling)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math</a:t>
            </a:r>
            <a:r>
              <a:rPr lang="en-US" sz="2400" dirty="0"/>
              <a:t> (Mathematical Functions)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random</a:t>
            </a:r>
            <a:r>
              <a:rPr lang="en-US" sz="2400" dirty="0"/>
              <a:t> (Generating Random Numbers)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/>
              <a:t>re</a:t>
            </a:r>
            <a:r>
              <a:rPr lang="en-US" sz="2400" dirty="0"/>
              <a:t> (Regular Expressions)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 err="1"/>
              <a:t>json</a:t>
            </a:r>
            <a:r>
              <a:rPr lang="en-US" sz="2400" dirty="0"/>
              <a:t> (Handling JSON Data)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281963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C43C-B95B-54D1-07FE-C117400F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B31A-8747-68D4-4384-A0B273337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sys (System-Specific Operations):</a:t>
            </a:r>
          </a:p>
          <a:p>
            <a:pPr marL="0" indent="0">
              <a:buNone/>
            </a:pPr>
            <a:r>
              <a:rPr lang="en-US" sz="2400" dirty="0"/>
              <a:t>Used for interacting with the </a:t>
            </a:r>
            <a:r>
              <a:rPr lang="en-US" sz="2400" b="1" dirty="0"/>
              <a:t>Python runtime </a:t>
            </a:r>
            <a:r>
              <a:rPr lang="en-US" sz="2400" dirty="0"/>
              <a:t>and </a:t>
            </a:r>
            <a:r>
              <a:rPr lang="en-US" sz="2400" b="1" dirty="0"/>
              <a:t>command-line arguments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System info, exiting scripts, handling command-line arguments.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1E3DB-85DE-7E37-39A5-3BC6FE96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99" y="2490914"/>
            <a:ext cx="6742857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701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CC7BD-5F62-0FB1-E8B7-9D1B38718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109E-05BB-9550-F79C-10323FAC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os</a:t>
            </a:r>
            <a:r>
              <a:rPr lang="en-US" sz="2400" b="1" dirty="0"/>
              <a:t> (Operating System Interface):</a:t>
            </a:r>
          </a:p>
          <a:p>
            <a:pPr marL="0" indent="0">
              <a:buNone/>
            </a:pPr>
            <a:r>
              <a:rPr lang="en-US" sz="2400" dirty="0"/>
              <a:t>Provides functions to interact with the operating system, such as working with files, directories, and environment variables.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File handling, directory operations, environment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1C8C-7888-8D13-3812-025FF362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81" y="2143880"/>
            <a:ext cx="7038749" cy="256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58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64A6-13FB-C677-5034-819E53FEA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4DE4-D593-5E3D-0F2C-E3053B962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Documentation Strings (Docstrings):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Triple-quoted strings  </a:t>
            </a:r>
            <a:r>
              <a:rPr lang="en-US" sz="2400" b="1" dirty="0">
                <a:solidFill>
                  <a:srgbClr val="002060"/>
                </a:solidFill>
              </a:rPr>
              <a:t>(</a:t>
            </a:r>
            <a:r>
              <a:rPr lang="en-US" sz="2400" b="1" dirty="0">
                <a:solidFill>
                  <a:srgbClr val="C00000"/>
                </a:solidFill>
              </a:rPr>
              <a:t>“””</a:t>
            </a:r>
            <a:r>
              <a:rPr lang="en-US" sz="2400" b="1" dirty="0">
                <a:solidFill>
                  <a:srgbClr val="002060"/>
                </a:solidFill>
              </a:rPr>
              <a:t> or </a:t>
            </a:r>
            <a:r>
              <a:rPr lang="en-US" sz="2400" b="1" dirty="0">
                <a:solidFill>
                  <a:srgbClr val="C00000"/>
                </a:solidFill>
              </a:rPr>
              <a:t>‘’’</a:t>
            </a:r>
            <a:r>
              <a:rPr lang="en-US" sz="2400" b="1" dirty="0">
                <a:solidFill>
                  <a:srgbClr val="002060"/>
                </a:solidFill>
              </a:rPr>
              <a:t>)</a:t>
            </a:r>
            <a:r>
              <a:rPr lang="en-US" sz="2400" dirty="0"/>
              <a:t>placed at the </a:t>
            </a:r>
            <a:r>
              <a:rPr lang="en-US" sz="2400" b="1" dirty="0"/>
              <a:t>beginning of a </a:t>
            </a:r>
            <a:r>
              <a:rPr lang="en-US" sz="2400" b="1" dirty="0">
                <a:solidFill>
                  <a:srgbClr val="C00000"/>
                </a:solidFill>
              </a:rPr>
              <a:t>module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C00000"/>
                </a:solidFill>
              </a:rPr>
              <a:t>function</a:t>
            </a:r>
            <a:r>
              <a:rPr lang="en-US" sz="2400" dirty="0"/>
              <a:t> to </a:t>
            </a:r>
            <a:r>
              <a:rPr lang="en-US" sz="2400" b="1" dirty="0"/>
              <a:t>describe its purpose.</a:t>
            </a:r>
          </a:p>
          <a:p>
            <a:r>
              <a:rPr lang="en-US" sz="2400" dirty="0"/>
              <a:t>These are </a:t>
            </a:r>
            <a:r>
              <a:rPr lang="en-US" sz="2400" b="1" dirty="0">
                <a:solidFill>
                  <a:srgbClr val="C00000"/>
                </a:solidFill>
              </a:rPr>
              <a:t>not technically comments </a:t>
            </a:r>
            <a:r>
              <a:rPr lang="en-US" sz="2400" dirty="0"/>
              <a:t>but serve a similar purpose.</a:t>
            </a:r>
          </a:p>
          <a:p>
            <a:r>
              <a:rPr lang="en-US" sz="2400" dirty="0"/>
              <a:t>Accessible via the help() function in Python.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78895-28BE-5C34-729D-A2169FE1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8" y="3416808"/>
            <a:ext cx="8848048" cy="27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834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E471-6698-7455-DCB0-1AABC459C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81AE-2DA0-C725-9D57-A28CCCC3D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datetime (Date and Time Handling):</a:t>
            </a:r>
          </a:p>
          <a:p>
            <a:pPr marL="0" indent="0">
              <a:buNone/>
            </a:pPr>
            <a:r>
              <a:rPr lang="en-US" sz="2400" dirty="0"/>
              <a:t>Handles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times</a:t>
            </a:r>
            <a:r>
              <a:rPr lang="en-US" sz="2400" dirty="0"/>
              <a:t>, and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zones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Formatting </a:t>
            </a:r>
            <a:r>
              <a:rPr lang="en-US" sz="2400" b="1" dirty="0"/>
              <a:t>dates</a:t>
            </a:r>
            <a:r>
              <a:rPr lang="en-US" sz="2400" dirty="0"/>
              <a:t>, </a:t>
            </a:r>
            <a:r>
              <a:rPr lang="en-US" sz="2400" b="1" dirty="0"/>
              <a:t>time</a:t>
            </a:r>
            <a:r>
              <a:rPr lang="en-US" sz="2400" dirty="0"/>
              <a:t> </a:t>
            </a:r>
            <a:r>
              <a:rPr lang="en-US" sz="2400" b="1" dirty="0"/>
              <a:t>calculations</a:t>
            </a:r>
            <a:r>
              <a:rPr lang="en-US" sz="2400" dirty="0"/>
              <a:t>, </a:t>
            </a:r>
            <a:r>
              <a:rPr lang="en-US" sz="2400" b="1" dirty="0"/>
              <a:t>timestamps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C0609-48A3-51AA-3D70-D3AEC5EA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00" y="2302456"/>
            <a:ext cx="10085714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742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7DA2-9076-A88A-572E-CA4FEBAC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026D-6F08-F328-CBEC-0D6A2609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math (Mathematical Functions):</a:t>
            </a:r>
          </a:p>
          <a:p>
            <a:pPr marL="0" indent="0">
              <a:buNone/>
            </a:pPr>
            <a:r>
              <a:rPr lang="en-US" sz="2400" dirty="0"/>
              <a:t>Provides mathematical operations like square root, logarithms, and trigonometric functions.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Calculations, trigonometry, statistics.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B0032-CB75-E6F7-2A8D-F1D8C78A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67" y="2219485"/>
            <a:ext cx="6780952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338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B398-4A57-3BC2-0FA3-C75C205E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3BC0-A483-F028-D6E3-E6E487C1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random (Generating Random Numbers):</a:t>
            </a:r>
          </a:p>
          <a:p>
            <a:pPr marL="0" indent="0">
              <a:buNone/>
            </a:pPr>
            <a:r>
              <a:rPr lang="en-US" sz="2400" dirty="0"/>
              <a:t>Useful for generating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numbers</a:t>
            </a:r>
            <a:r>
              <a:rPr lang="en-US" sz="2400" dirty="0"/>
              <a:t>, </a:t>
            </a:r>
            <a:r>
              <a:rPr lang="en-US" sz="2400" b="1" dirty="0"/>
              <a:t>selecting</a:t>
            </a:r>
            <a:r>
              <a:rPr lang="en-US" sz="2400" dirty="0"/>
              <a:t> </a:t>
            </a:r>
            <a:r>
              <a:rPr lang="en-US" sz="2400" b="1" dirty="0"/>
              <a:t>random</a:t>
            </a:r>
            <a:r>
              <a:rPr lang="en-US" sz="2400" dirty="0"/>
              <a:t> </a:t>
            </a:r>
            <a:r>
              <a:rPr lang="en-US" sz="2400" b="1" dirty="0"/>
              <a:t>choices</a:t>
            </a:r>
            <a:r>
              <a:rPr lang="en-US" sz="2400" dirty="0"/>
              <a:t>, and shuffling </a:t>
            </a:r>
            <a:r>
              <a:rPr lang="en-US" sz="2400" b="1" dirty="0"/>
              <a:t>data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Simulations, games, data shuffling.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AB1F8-DE59-ACBE-E064-17936F6F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81" y="2509971"/>
            <a:ext cx="10609524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3612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CC033-F3D2-96DB-24F8-610D994D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9A1C-896B-21D2-EBA7-AAF0DE2E0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re (Regular Expressions):</a:t>
            </a:r>
          </a:p>
          <a:p>
            <a:pPr marL="0" indent="0">
              <a:buNone/>
            </a:pPr>
            <a:r>
              <a:rPr lang="en-US" sz="2400" dirty="0"/>
              <a:t>Provides </a:t>
            </a:r>
            <a:r>
              <a:rPr lang="en-US" sz="2400" b="1" dirty="0">
                <a:solidFill>
                  <a:srgbClr val="C00000"/>
                </a:solidFill>
              </a:rPr>
              <a:t>pattern matching </a:t>
            </a:r>
            <a:r>
              <a:rPr lang="en-US" sz="2400" dirty="0"/>
              <a:t>for </a:t>
            </a:r>
            <a:r>
              <a:rPr lang="en-US" sz="2400" b="1" dirty="0"/>
              <a:t>text processing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Cases: </a:t>
            </a:r>
            <a:r>
              <a:rPr lang="en-US" sz="2400" dirty="0"/>
              <a:t>String validation, pattern matching, text parsing.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29093-84B5-17AC-B8DF-F12B2F12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13" y="2163947"/>
            <a:ext cx="10096351" cy="26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37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59F1-17AC-1A29-A0AB-C0D9EE641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F704-FDC4-24DD-1718-C498C904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json</a:t>
            </a:r>
            <a:r>
              <a:rPr lang="en-US" sz="2400" b="1" dirty="0"/>
              <a:t> (Handling JSON Data):</a:t>
            </a:r>
          </a:p>
          <a:p>
            <a:pPr marL="0" indent="0">
              <a:buNone/>
            </a:pPr>
            <a:r>
              <a:rPr lang="en-US" sz="2400" dirty="0"/>
              <a:t>Used for working with </a:t>
            </a:r>
            <a:r>
              <a:rPr lang="en-US" sz="2400" b="1" dirty="0"/>
              <a:t>JSON</a:t>
            </a:r>
            <a:r>
              <a:rPr lang="en-US" sz="2400" dirty="0"/>
              <a:t> (JavaScript Object Notation) data.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51B6-3409-F069-4BF2-B8A54256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66" y="2001171"/>
            <a:ext cx="10066667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51253-76B2-7BE9-7589-4D699EAB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AE15-0BC3-0A0C-8B4D-FCA520AD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38996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432B5-130E-FADA-5897-01CBAE9A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BDE2-85D7-819F-63B4-63B10022A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Operators in Python:</a:t>
            </a:r>
          </a:p>
          <a:p>
            <a:pPr marL="0" indent="0">
              <a:buNone/>
            </a:pPr>
            <a:r>
              <a:rPr lang="en-US" sz="2400" dirty="0"/>
              <a:t>In Python, an operator is a </a:t>
            </a:r>
            <a:r>
              <a:rPr lang="en-US" sz="2400" b="1" dirty="0">
                <a:solidFill>
                  <a:srgbClr val="C00000"/>
                </a:solidFill>
              </a:rPr>
              <a:t>symbol</a:t>
            </a:r>
            <a:r>
              <a:rPr lang="en-US" sz="2400" dirty="0"/>
              <a:t> </a:t>
            </a:r>
            <a:r>
              <a:rPr lang="en-US" sz="2400" b="1" dirty="0"/>
              <a:t>that performs operations on one or more </a:t>
            </a:r>
            <a:r>
              <a:rPr lang="en-US" sz="2400" b="1" dirty="0">
                <a:solidFill>
                  <a:srgbClr val="C00000"/>
                </a:solidFill>
              </a:rPr>
              <a:t>operands</a:t>
            </a:r>
            <a:r>
              <a:rPr lang="en-US" sz="2400" b="1" dirty="0"/>
              <a:t>. Operands</a:t>
            </a:r>
            <a:r>
              <a:rPr lang="en-US" sz="2400" dirty="0"/>
              <a:t> are the values on which the operator </a:t>
            </a:r>
            <a:r>
              <a:rPr lang="en-US" sz="2400" b="1" dirty="0">
                <a:solidFill>
                  <a:srgbClr val="C00000"/>
                </a:solidFill>
              </a:rPr>
              <a:t>operates</a:t>
            </a:r>
            <a:r>
              <a:rPr lang="en-US" sz="2400" dirty="0"/>
              <a:t>. Operators are used to manipulate data and variables. </a:t>
            </a:r>
          </a:p>
          <a:p>
            <a:pPr marL="0" indent="0">
              <a:buNone/>
            </a:pPr>
            <a:r>
              <a:rPr lang="en-US" sz="2400" dirty="0"/>
              <a:t>In Python, operators are categorized </a:t>
            </a:r>
            <a:r>
              <a:rPr lang="en-US" sz="2400" b="1" dirty="0"/>
              <a:t>based on the </a:t>
            </a:r>
            <a:r>
              <a:rPr lang="en-US" sz="2400" b="1" dirty="0">
                <a:solidFill>
                  <a:srgbClr val="C00000"/>
                </a:solidFill>
              </a:rPr>
              <a:t>number of operands </a:t>
            </a:r>
            <a:r>
              <a:rPr lang="en-US" sz="2400" b="1" dirty="0"/>
              <a:t>they </a:t>
            </a:r>
            <a:r>
              <a:rPr lang="en-US" sz="2400" b="1" dirty="0">
                <a:solidFill>
                  <a:srgbClr val="C00000"/>
                </a:solidFill>
              </a:rPr>
              <a:t>operate</a:t>
            </a:r>
            <a:r>
              <a:rPr lang="en-US" sz="2400" b="1" dirty="0"/>
              <a:t> on</a:t>
            </a:r>
            <a:r>
              <a:rPr lang="en-US" sz="2400" dirty="0"/>
              <a:t>, including: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An operator which operates on only 1 operand is called </a:t>
            </a:r>
            <a:r>
              <a:rPr lang="en-IN" sz="2400" b="1" dirty="0"/>
              <a:t>Unary</a:t>
            </a:r>
            <a:r>
              <a:rPr lang="en-IN" sz="2400" dirty="0"/>
              <a:t>.</a:t>
            </a:r>
            <a:endParaRPr lang="en-IN" sz="2400" b="1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400" b="1" dirty="0"/>
              <a:t>Binary Operators: </a:t>
            </a:r>
            <a:r>
              <a:rPr lang="en-IN" sz="2400" dirty="0"/>
              <a:t>An operator which operates on 2 operands is called </a:t>
            </a:r>
            <a:r>
              <a:rPr lang="en-IN" sz="2400" b="1" dirty="0"/>
              <a:t>Binary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Arithmetic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Relational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Logical Operators</a:t>
            </a:r>
            <a:endParaRPr lang="en-US" sz="2400" dirty="0"/>
          </a:p>
          <a:p>
            <a:pPr marL="971550" lvl="1" indent="-514350">
              <a:buAutoNum type="arabicPeriod"/>
            </a:pPr>
            <a:r>
              <a:rPr lang="en-IN" sz="2400" dirty="0"/>
              <a:t>Assignment Operators</a:t>
            </a:r>
          </a:p>
          <a:p>
            <a:pPr marL="971550" lvl="1" indent="-514350">
              <a:buAutoNum type="arabicPeriod"/>
            </a:pPr>
            <a:r>
              <a:rPr lang="en-IN" sz="2400" dirty="0"/>
              <a:t>Bitwise Operators</a:t>
            </a:r>
          </a:p>
          <a:p>
            <a:pPr marL="514350" indent="-514350">
              <a:buAutoNum type="arabicPeriod"/>
            </a:pPr>
            <a:r>
              <a:rPr lang="en-IN" sz="2400" b="1" dirty="0"/>
              <a:t>Ternary Operator: </a:t>
            </a:r>
            <a:r>
              <a:rPr lang="en-IN" sz="2400" dirty="0"/>
              <a:t>An operator which operates on 3 operand is called </a:t>
            </a:r>
            <a:r>
              <a:rPr lang="en-IN" sz="2400" b="1" dirty="0"/>
              <a:t>Ternary</a:t>
            </a:r>
            <a:r>
              <a:rPr lang="en-IN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469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CC767-CEE1-90D3-1876-7093226B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C5E7BA-C26D-357A-0224-22AE679D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sz="2400" b="1" dirty="0"/>
              <a:t>Unary Operators: </a:t>
            </a:r>
            <a:r>
              <a:rPr lang="en-IN" sz="2400" dirty="0"/>
              <a:t>Which operates on only </a:t>
            </a:r>
            <a:r>
              <a:rPr lang="en-IN" sz="2400" b="1" dirty="0">
                <a:solidFill>
                  <a:srgbClr val="C00000"/>
                </a:solidFill>
              </a:rPr>
              <a:t>one single Operand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E804D0-8672-41EA-4595-640354FBC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0888"/>
              </p:ext>
            </p:extLst>
          </p:nvPr>
        </p:nvGraphicFramePr>
        <p:xfrm>
          <a:off x="859970" y="1447800"/>
          <a:ext cx="10428514" cy="4615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2087">
                  <a:extLst>
                    <a:ext uri="{9D8B030D-6E8A-4147-A177-3AD203B41FA5}">
                      <a16:colId xmlns:a16="http://schemas.microsoft.com/office/drawing/2014/main" val="239535702"/>
                    </a:ext>
                  </a:extLst>
                </a:gridCol>
                <a:gridCol w="4959485">
                  <a:extLst>
                    <a:ext uri="{9D8B030D-6E8A-4147-A177-3AD203B41FA5}">
                      <a16:colId xmlns:a16="http://schemas.microsoft.com/office/drawing/2014/main" val="4139087507"/>
                    </a:ext>
                  </a:extLst>
                </a:gridCol>
                <a:gridCol w="3476942">
                  <a:extLst>
                    <a:ext uri="{9D8B030D-6E8A-4147-A177-3AD203B41FA5}">
                      <a16:colId xmlns:a16="http://schemas.microsoft.com/office/drawing/2014/main" val="1988424631"/>
                    </a:ext>
                  </a:extLst>
                </a:gridCol>
              </a:tblGrid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233383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+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positive (identity)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+5 → 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6335720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-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Unary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-5 → -5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9475237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</a:rPr>
                        <a:t>~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Bitwise NOT (1's complement)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~5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2396839"/>
                  </a:ext>
                </a:extLst>
              </a:tr>
              <a:tr h="923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not (It is not symbol but keyword)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Logical negation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not True → False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627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38" y="528199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2. Binary Operators</a:t>
            </a:r>
            <a:r>
              <a:rPr lang="en-US" sz="2400" b="1" dirty="0"/>
              <a:t>: </a:t>
            </a:r>
            <a:r>
              <a:rPr lang="en-IN" sz="2400" dirty="0"/>
              <a:t>Operates on </a:t>
            </a:r>
            <a:r>
              <a:rPr lang="en-IN" sz="2400" b="1" dirty="0">
                <a:solidFill>
                  <a:srgbClr val="C00000"/>
                </a:solidFill>
              </a:rPr>
              <a:t>two</a:t>
            </a:r>
            <a:r>
              <a:rPr lang="en-IN" sz="2400" dirty="0"/>
              <a:t> operands</a:t>
            </a:r>
            <a:endParaRPr lang="en-US" sz="2400" dirty="0"/>
          </a:p>
          <a:p>
            <a:pPr marL="0" indent="0">
              <a:buNone/>
            </a:pPr>
            <a:r>
              <a:rPr lang="en-IN" sz="2400" b="1" dirty="0"/>
              <a:t>1. Arithmetic Operators</a:t>
            </a:r>
            <a:r>
              <a:rPr lang="en-IN" sz="2400" dirty="0"/>
              <a:t>:  </a:t>
            </a:r>
            <a:r>
              <a:rPr lang="en-US" sz="2400" dirty="0"/>
              <a:t>These are used for performing </a:t>
            </a:r>
            <a:r>
              <a:rPr lang="en-US" sz="2400" b="1" dirty="0"/>
              <a:t>mathematical calculations</a:t>
            </a:r>
            <a:r>
              <a:rPr lang="en-US" sz="2400" dirty="0"/>
              <a:t>.</a:t>
            </a:r>
            <a:r>
              <a:rPr lang="en-IN" sz="2400" dirty="0"/>
              <a:t>								</a:t>
            </a:r>
            <a:endParaRPr lang="en-IN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6743AA-57AD-0F3D-DD3B-76FBC855B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15636"/>
              </p:ext>
            </p:extLst>
          </p:nvPr>
        </p:nvGraphicFramePr>
        <p:xfrm>
          <a:off x="761999" y="1534886"/>
          <a:ext cx="10572432" cy="4794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1087">
                  <a:extLst>
                    <a:ext uri="{9D8B030D-6E8A-4147-A177-3AD203B41FA5}">
                      <a16:colId xmlns:a16="http://schemas.microsoft.com/office/drawing/2014/main" val="1486230480"/>
                    </a:ext>
                  </a:extLst>
                </a:gridCol>
                <a:gridCol w="2536371">
                  <a:extLst>
                    <a:ext uri="{9D8B030D-6E8A-4147-A177-3AD203B41FA5}">
                      <a16:colId xmlns:a16="http://schemas.microsoft.com/office/drawing/2014/main" val="2310812743"/>
                    </a:ext>
                  </a:extLst>
                </a:gridCol>
                <a:gridCol w="2046514">
                  <a:extLst>
                    <a:ext uri="{9D8B030D-6E8A-4147-A177-3AD203B41FA5}">
                      <a16:colId xmlns:a16="http://schemas.microsoft.com/office/drawing/2014/main" val="907149810"/>
                    </a:ext>
                  </a:extLst>
                </a:gridCol>
                <a:gridCol w="4378460">
                  <a:extLst>
                    <a:ext uri="{9D8B030D-6E8A-4147-A177-3AD203B41FA5}">
                      <a16:colId xmlns:a16="http://schemas.microsoft.com/office/drawing/2014/main" val="3600846139"/>
                    </a:ext>
                  </a:extLst>
                </a:gridCol>
              </a:tblGrid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Operator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Name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Example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Description (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2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2912845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+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Addition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+ b → 8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Adds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931334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-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Subtraction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-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Subtracts second from first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293488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*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Multiplication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 b → 15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Multiplies two values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9768429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/ b → 2.5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Divides first by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784192"/>
                  </a:ext>
                </a:extLst>
              </a:tr>
              <a:tr h="431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%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Modulus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% b → 2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Returns the remainder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030175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**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Exponentiation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a ** b → 125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>
                          <a:effectLst/>
                        </a:rPr>
                        <a:t>Raises first to power of second</a:t>
                      </a:r>
                      <a:endParaRPr lang="en-IN" sz="2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578117"/>
                  </a:ext>
                </a:extLst>
              </a:tr>
              <a:tr h="879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//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Floor Division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a // b → 2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200" kern="100" dirty="0">
                          <a:effectLst/>
                        </a:rPr>
                        <a:t>Returns quotient without remainder</a:t>
                      </a:r>
                      <a:endParaRPr lang="en-IN" sz="2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5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78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Title 1">
            <a:extLst>
              <a:ext uri="{FF2B5EF4-FFF2-40B4-BE49-F238E27FC236}">
                <a16:creationId xmlns:a16="http://schemas.microsoft.com/office/drawing/2014/main" id="{B37B7D3C-E578-6073-826E-7DB6C6D5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407" y="2365859"/>
            <a:ext cx="6199216" cy="9518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IN" b="1" dirty="0"/>
              <a:t>Bite Into Python🐍</a:t>
            </a:r>
            <a:endParaRPr lang="en-US" b="1" dirty="0"/>
          </a:p>
        </p:txBody>
      </p:sp>
      <p:pic>
        <p:nvPicPr>
          <p:cNvPr id="4" name="Picture 2" descr="Is Programming &amp; Coding a High-Income Skill? (Explored)">
            <a:extLst>
              <a:ext uri="{FF2B5EF4-FFF2-40B4-BE49-F238E27FC236}">
                <a16:creationId xmlns:a16="http://schemas.microsoft.com/office/drawing/2014/main" id="{BDF2ECCC-7647-B60F-BAA6-40EFB604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433" b="2"/>
          <a:stretch/>
        </p:blipFill>
        <p:spPr bwMode="auto">
          <a:xfrm>
            <a:off x="1368215" y="2365859"/>
            <a:ext cx="3588262" cy="358826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Python Coding? | Juni Learning">
            <a:extLst>
              <a:ext uri="{FF2B5EF4-FFF2-40B4-BE49-F238E27FC236}">
                <a16:creationId xmlns:a16="http://schemas.microsoft.com/office/drawing/2014/main" id="{0ACCF86E-E298-8310-C844-B4C43188F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240377" y="433214"/>
            <a:ext cx="2255677" cy="225567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ata analytics is the process of examining, cleaning, transforming, and  interpreting data in order to extract valuable insights and make informed  decisions. Python is a popular programming language for data analytics due">
            <a:extLst>
              <a:ext uri="{FF2B5EF4-FFF2-40B4-BE49-F238E27FC236}">
                <a16:creationId xmlns:a16="http://schemas.microsoft.com/office/drawing/2014/main" id="{3CE2C5A9-DC03-0154-B456-D33AE147F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4"/>
          <a:stretch/>
        </p:blipFill>
        <p:spPr bwMode="auto">
          <a:xfrm>
            <a:off x="5622670" y="4016231"/>
            <a:ext cx="5715000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o van Rossum (@gvanrossum) / X">
            <a:extLst>
              <a:ext uri="{FF2B5EF4-FFF2-40B4-BE49-F238E27FC236}">
                <a16:creationId xmlns:a16="http://schemas.microsoft.com/office/drawing/2014/main" id="{03DE085D-56AE-FC98-521F-72EFE9BD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 bwMode="auto">
          <a:xfrm>
            <a:off x="4334521" y="283183"/>
            <a:ext cx="1571299" cy="1571299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D72DB0-B6E1-E406-460E-F68A1D77F3CF}"/>
              </a:ext>
            </a:extLst>
          </p:cNvPr>
          <p:cNvSpPr txBox="1"/>
          <p:nvPr/>
        </p:nvSpPr>
        <p:spPr>
          <a:xfrm>
            <a:off x="4140837" y="1853307"/>
            <a:ext cx="195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02060"/>
                </a:solidFill>
                <a:effectLst/>
                <a:latin typeface="Google Sans"/>
              </a:rPr>
              <a:t>Guido Van Rossum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6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50" y="321289"/>
            <a:ext cx="11281289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IN" sz="2400" b="1" dirty="0">
                <a:solidFill>
                  <a:srgbClr val="C00000"/>
                </a:solidFill>
              </a:rPr>
              <a:t>Relational</a:t>
            </a:r>
            <a:r>
              <a:rPr lang="en-IN" sz="2400" b="1" dirty="0"/>
              <a:t> or </a:t>
            </a:r>
            <a:r>
              <a:rPr lang="en-IN" sz="2400" b="1" dirty="0">
                <a:solidFill>
                  <a:srgbClr val="C00000"/>
                </a:solidFill>
              </a:rPr>
              <a:t>Comparison</a:t>
            </a:r>
            <a:r>
              <a:rPr lang="en-IN" sz="2400" b="1" dirty="0"/>
              <a:t> Operators:</a:t>
            </a:r>
          </a:p>
          <a:p>
            <a:pPr marL="0" indent="0">
              <a:buNone/>
            </a:pPr>
            <a:r>
              <a:rPr lang="en-US" sz="2400" dirty="0"/>
              <a:t>Relational operators in Python are used to </a:t>
            </a:r>
            <a:r>
              <a:rPr lang="en-US" sz="2400" b="1" dirty="0"/>
              <a:t>compare two values </a:t>
            </a:r>
            <a:r>
              <a:rPr lang="en-US" sz="2400" dirty="0"/>
              <a:t>and </a:t>
            </a:r>
            <a:r>
              <a:rPr lang="en-US" sz="2400" b="1" dirty="0"/>
              <a:t>return</a:t>
            </a:r>
            <a:r>
              <a:rPr lang="en-US" sz="2400" dirty="0"/>
              <a:t> a </a:t>
            </a:r>
            <a:r>
              <a:rPr lang="en-US" sz="2400" b="1" dirty="0" err="1">
                <a:solidFill>
                  <a:srgbClr val="0070C0"/>
                </a:solidFill>
              </a:rPr>
              <a:t>boolean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result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).</a:t>
            </a:r>
            <a:r>
              <a:rPr lang="en-IN" sz="2400" dirty="0"/>
              <a:t>							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319602-56D1-084D-DA0C-ECE1DD6E3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066908"/>
              </p:ext>
            </p:extLst>
          </p:nvPr>
        </p:nvGraphicFramePr>
        <p:xfrm>
          <a:off x="653731" y="1648517"/>
          <a:ext cx="10896012" cy="4798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2640">
                  <a:extLst>
                    <a:ext uri="{9D8B030D-6E8A-4147-A177-3AD203B41FA5}">
                      <a16:colId xmlns:a16="http://schemas.microsoft.com/office/drawing/2014/main" val="4043482435"/>
                    </a:ext>
                  </a:extLst>
                </a:gridCol>
                <a:gridCol w="2775858">
                  <a:extLst>
                    <a:ext uri="{9D8B030D-6E8A-4147-A177-3AD203B41FA5}">
                      <a16:colId xmlns:a16="http://schemas.microsoft.com/office/drawing/2014/main" val="4178982118"/>
                    </a:ext>
                  </a:extLst>
                </a:gridCol>
                <a:gridCol w="2068285">
                  <a:extLst>
                    <a:ext uri="{9D8B030D-6E8A-4147-A177-3AD203B41FA5}">
                      <a16:colId xmlns:a16="http://schemas.microsoft.com/office/drawing/2014/main" val="2782725609"/>
                    </a:ext>
                  </a:extLst>
                </a:gridCol>
                <a:gridCol w="4169229">
                  <a:extLst>
                    <a:ext uri="{9D8B030D-6E8A-4147-A177-3AD203B41FA5}">
                      <a16:colId xmlns:a16="http://schemas.microsoft.com/office/drawing/2014/main" val="2088251621"/>
                    </a:ext>
                  </a:extLst>
                </a:gridCol>
              </a:tblGrid>
              <a:tr h="352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Operator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8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807215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Equal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9871996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!=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 to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!=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values are not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653798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 b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06951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 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smaller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417459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&gt;=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&gt;= b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Checks if first is greater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7154593"/>
                  </a:ext>
                </a:extLst>
              </a:tr>
              <a:tr h="7187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&lt;=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than or equal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&lt;= b → False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Checks if first is smaller or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04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321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31" y="329264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Logical Operators: (Works along with Relational Operator)</a:t>
            </a:r>
          </a:p>
          <a:p>
            <a:pPr marL="0" indent="0">
              <a:buNone/>
            </a:pPr>
            <a:r>
              <a:rPr lang="en-US" sz="2400" dirty="0"/>
              <a:t>Logical operators in Python are used to </a:t>
            </a:r>
            <a:r>
              <a:rPr lang="en-US" sz="2400" b="1" dirty="0"/>
              <a:t>perform logical operations </a:t>
            </a:r>
            <a:r>
              <a:rPr lang="en-US" sz="2400" b="1" dirty="0">
                <a:solidFill>
                  <a:srgbClr val="C00000"/>
                </a:solidFill>
              </a:rPr>
              <a:t>on </a:t>
            </a:r>
            <a:r>
              <a:rPr lang="en-US" sz="2400" b="1" dirty="0" err="1">
                <a:solidFill>
                  <a:srgbClr val="C00000"/>
                </a:solidFill>
              </a:rPr>
              <a:t>boolean</a:t>
            </a:r>
            <a:r>
              <a:rPr lang="en-US" sz="2400" b="1" dirty="0">
                <a:solidFill>
                  <a:srgbClr val="C00000"/>
                </a:solidFill>
              </a:rPr>
              <a:t> expressions. </a:t>
            </a:r>
            <a:r>
              <a:rPr lang="en-US" sz="2400" dirty="0"/>
              <a:t>They are commonly used in conditional statements to </a:t>
            </a:r>
            <a:r>
              <a:rPr lang="en-US" sz="2400" b="1" dirty="0">
                <a:solidFill>
                  <a:srgbClr val="C00000"/>
                </a:solidFill>
              </a:rPr>
              <a:t>combine multiple conditions.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B44513-4117-4815-38E9-7CFC720FA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889258"/>
              </p:ext>
            </p:extLst>
          </p:nvPr>
        </p:nvGraphicFramePr>
        <p:xfrm>
          <a:off x="719045" y="1977585"/>
          <a:ext cx="10803192" cy="3998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7326">
                  <a:extLst>
                    <a:ext uri="{9D8B030D-6E8A-4147-A177-3AD203B41FA5}">
                      <a16:colId xmlns:a16="http://schemas.microsoft.com/office/drawing/2014/main" val="520707199"/>
                    </a:ext>
                  </a:extLst>
                </a:gridCol>
                <a:gridCol w="1883229">
                  <a:extLst>
                    <a:ext uri="{9D8B030D-6E8A-4147-A177-3AD203B41FA5}">
                      <a16:colId xmlns:a16="http://schemas.microsoft.com/office/drawing/2014/main" val="1169860072"/>
                    </a:ext>
                  </a:extLst>
                </a:gridCol>
                <a:gridCol w="3189514">
                  <a:extLst>
                    <a:ext uri="{9D8B030D-6E8A-4147-A177-3AD203B41FA5}">
                      <a16:colId xmlns:a16="http://schemas.microsoft.com/office/drawing/2014/main" val="314937547"/>
                    </a:ext>
                  </a:extLst>
                </a:gridCol>
                <a:gridCol w="3913123">
                  <a:extLst>
                    <a:ext uri="{9D8B030D-6E8A-4147-A177-3AD203B41FA5}">
                      <a16:colId xmlns:a16="http://schemas.microsoft.com/office/drawing/2014/main" val="1441440468"/>
                    </a:ext>
                  </a:extLst>
                </a:gridCol>
              </a:tblGrid>
              <a:tr h="5621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95497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 AND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and b &lt;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both conditions are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293269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(a &gt; 1 or b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one condition is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0365615"/>
                  </a:ext>
                </a:extLst>
              </a:tr>
              <a:tr h="1145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Logical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not(a &gt; 5) → True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Negates the result of the 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230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85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IN" sz="2400" b="1" dirty="0"/>
              <a:t>Assignment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assign values to variables </a:t>
            </a:r>
            <a:r>
              <a:rPr lang="en-US" sz="2400" dirty="0"/>
              <a:t>and can combine with </a:t>
            </a:r>
            <a:r>
              <a:rPr lang="en-US" sz="2400" b="1" dirty="0"/>
              <a:t>arithmetic</a:t>
            </a:r>
            <a:r>
              <a:rPr lang="en-US" sz="2400" dirty="0"/>
              <a:t>/</a:t>
            </a:r>
            <a:r>
              <a:rPr lang="en-US" sz="2400" b="1" dirty="0"/>
              <a:t>bitwise</a:t>
            </a:r>
            <a:r>
              <a:rPr lang="en-US" sz="2400" dirty="0"/>
              <a:t> operators.</a:t>
            </a: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FE2A1C-03FD-0F6A-C66B-8EE5AD1F9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594"/>
              </p:ext>
            </p:extLst>
          </p:nvPr>
        </p:nvGraphicFramePr>
        <p:xfrm>
          <a:off x="757085" y="1520044"/>
          <a:ext cx="10677832" cy="4194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8658">
                  <a:extLst>
                    <a:ext uri="{9D8B030D-6E8A-4147-A177-3AD203B41FA5}">
                      <a16:colId xmlns:a16="http://schemas.microsoft.com/office/drawing/2014/main" val="489495348"/>
                    </a:ext>
                  </a:extLst>
                </a:gridCol>
                <a:gridCol w="4049486">
                  <a:extLst>
                    <a:ext uri="{9D8B030D-6E8A-4147-A177-3AD203B41FA5}">
                      <a16:colId xmlns:a16="http://schemas.microsoft.com/office/drawing/2014/main" val="2332826172"/>
                    </a:ext>
                  </a:extLst>
                </a:gridCol>
                <a:gridCol w="2310230">
                  <a:extLst>
                    <a:ext uri="{9D8B030D-6E8A-4147-A177-3AD203B41FA5}">
                      <a16:colId xmlns:a16="http://schemas.microsoft.com/office/drawing/2014/main" val="1065159095"/>
                    </a:ext>
                  </a:extLst>
                </a:gridCol>
                <a:gridCol w="2669458">
                  <a:extLst>
                    <a:ext uri="{9D8B030D-6E8A-4147-A177-3AD203B41FA5}">
                      <a16:colId xmlns:a16="http://schemas.microsoft.com/office/drawing/2014/main" val="3564444158"/>
                    </a:ext>
                  </a:extLst>
                </a:gridCol>
              </a:tblGrid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Equivalent To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264842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Assign or Simple Assignment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944694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+=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Add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+=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+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2533720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-=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Subtract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-=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-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1525647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*=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Multiply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*=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= a *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7544541"/>
                  </a:ext>
                </a:extLst>
              </a:tr>
              <a:tr h="586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/=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Divide and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/=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/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6829413"/>
                  </a:ext>
                </a:extLst>
              </a:tr>
              <a:tr h="6782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&amp;=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Bitwise AND </a:t>
                      </a:r>
                      <a:r>
                        <a:rPr lang="en-IN" sz="2400" kern="100" dirty="0" err="1">
                          <a:effectLst/>
                        </a:rPr>
                        <a:t>and</a:t>
                      </a:r>
                      <a:r>
                        <a:rPr lang="en-IN" sz="2400" kern="100" dirty="0">
                          <a:effectLst/>
                        </a:rPr>
                        <a:t> assign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&amp;=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= a &amp;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02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730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06" y="262296"/>
            <a:ext cx="11206317" cy="6143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IN" sz="2400" b="1" dirty="0"/>
              <a:t>Bitwise Operators:</a:t>
            </a:r>
          </a:p>
          <a:p>
            <a:pPr marL="0" indent="0">
              <a:buNone/>
            </a:pPr>
            <a:r>
              <a:rPr lang="en-US" sz="2400" dirty="0"/>
              <a:t>Bitwise operators in Python perform </a:t>
            </a:r>
            <a:r>
              <a:rPr lang="en-US" sz="2400" b="1" dirty="0">
                <a:solidFill>
                  <a:srgbClr val="C00000"/>
                </a:solidFill>
              </a:rPr>
              <a:t>bit-level </a:t>
            </a:r>
            <a:r>
              <a:rPr lang="en-US" sz="2400" b="1" dirty="0"/>
              <a:t>operations</a:t>
            </a:r>
            <a:r>
              <a:rPr lang="en-US" sz="2400" dirty="0"/>
              <a:t> on integer types (int, long, short, char, byte). These operators work directly on the </a:t>
            </a:r>
            <a:r>
              <a:rPr lang="en-US" sz="2400" b="1" dirty="0">
                <a:solidFill>
                  <a:srgbClr val="C00000"/>
                </a:solidFill>
              </a:rPr>
              <a:t>binary representation </a:t>
            </a:r>
            <a:r>
              <a:rPr lang="en-US" sz="2400" dirty="0"/>
              <a:t>of </a:t>
            </a:r>
            <a:r>
              <a:rPr lang="en-US" sz="2400" b="1" dirty="0"/>
              <a:t>numbers</a:t>
            </a:r>
            <a:r>
              <a:rPr lang="en-US" sz="2400" dirty="0"/>
              <a:t>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D057A0-D5FC-D2F2-00D7-1D1F4CC5B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24306"/>
              </p:ext>
            </p:extLst>
          </p:nvPr>
        </p:nvGraphicFramePr>
        <p:xfrm>
          <a:off x="610189" y="1838792"/>
          <a:ext cx="10874240" cy="4371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4">
                  <a:extLst>
                    <a:ext uri="{9D8B030D-6E8A-4147-A177-3AD203B41FA5}">
                      <a16:colId xmlns:a16="http://schemas.microsoft.com/office/drawing/2014/main" val="2478144447"/>
                    </a:ext>
                  </a:extLst>
                </a:gridCol>
                <a:gridCol w="2373086">
                  <a:extLst>
                    <a:ext uri="{9D8B030D-6E8A-4147-A177-3AD203B41FA5}">
                      <a16:colId xmlns:a16="http://schemas.microsoft.com/office/drawing/2014/main" val="1873026713"/>
                    </a:ext>
                  </a:extLst>
                </a:gridCol>
                <a:gridCol w="2460171">
                  <a:extLst>
                    <a:ext uri="{9D8B030D-6E8A-4147-A177-3AD203B41FA5}">
                      <a16:colId xmlns:a16="http://schemas.microsoft.com/office/drawing/2014/main" val="1532029168"/>
                    </a:ext>
                  </a:extLst>
                </a:gridCol>
                <a:gridCol w="4397829">
                  <a:extLst>
                    <a:ext uri="{9D8B030D-6E8A-4147-A177-3AD203B41FA5}">
                      <a16:colId xmlns:a16="http://schemas.microsoft.com/office/drawing/2014/main" val="250966186"/>
                    </a:ext>
                  </a:extLst>
                </a:gridCol>
              </a:tblGrid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 </a:t>
                      </a:r>
                      <a:r>
                        <a:rPr lang="en-IN" sz="2800" kern="100" dirty="0">
                          <a:effectLst/>
                        </a:rPr>
                        <a:t>(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</a:rPr>
                        <a:t>a = 5  b = 3)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414915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AND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&amp; b → 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both bits are 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61452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`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`a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9207438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^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XOR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^ b → 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Sets bit to 1 if bits are different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092104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 NOT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~a → -6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Inverts all bits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895613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&lt;&lt;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Left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&lt;&lt; 1 → 10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Shifts bits to the left by n places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771716"/>
                  </a:ext>
                </a:extLst>
              </a:tr>
              <a:tr h="789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&gt;&gt; 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Right Shift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&gt;&gt; 1 → 2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Shifts bits to the right by n places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308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679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4451555" cy="56468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Truth Table: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&amp;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</a:t>
            </a:r>
            <a:r>
              <a:rPr lang="en-IN" sz="2400" b="1" dirty="0"/>
              <a:t>|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AFB13C-AB6A-956D-4140-1C7C9F43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75955"/>
              </p:ext>
            </p:extLst>
          </p:nvPr>
        </p:nvGraphicFramePr>
        <p:xfrm>
          <a:off x="757085" y="1457166"/>
          <a:ext cx="3765754" cy="199485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58585">
                  <a:extLst>
                    <a:ext uri="{9D8B030D-6E8A-4147-A177-3AD203B41FA5}">
                      <a16:colId xmlns:a16="http://schemas.microsoft.com/office/drawing/2014/main" val="4282748584"/>
                    </a:ext>
                  </a:extLst>
                </a:gridCol>
                <a:gridCol w="1146765">
                  <a:extLst>
                    <a:ext uri="{9D8B030D-6E8A-4147-A177-3AD203B41FA5}">
                      <a16:colId xmlns:a16="http://schemas.microsoft.com/office/drawing/2014/main" val="2685341943"/>
                    </a:ext>
                  </a:extLst>
                </a:gridCol>
                <a:gridCol w="1460404">
                  <a:extLst>
                    <a:ext uri="{9D8B030D-6E8A-4147-A177-3AD203B41FA5}">
                      <a16:colId xmlns:a16="http://schemas.microsoft.com/office/drawing/2014/main" val="573453352"/>
                    </a:ext>
                  </a:extLst>
                </a:gridCol>
              </a:tblGrid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b="1" kern="100">
                          <a:effectLst/>
                        </a:rPr>
                        <a:t>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kern="100">
                          <a:effectLst/>
                        </a:rPr>
                        <a:t>A &amp; B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307875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0521747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6698106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5037208"/>
                  </a:ext>
                </a:extLst>
              </a:tr>
              <a:tr h="35749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400" kern="100" dirty="0">
                          <a:effectLst/>
                        </a:rPr>
                        <a:t>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29846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101EDA-0788-5894-0145-35849E4878CF}"/>
              </a:ext>
            </a:extLst>
          </p:cNvPr>
          <p:cNvGraphicFramePr>
            <a:graphicFrameLocks noGrp="1"/>
          </p:cNvGraphicFramePr>
          <p:nvPr/>
        </p:nvGraphicFramePr>
        <p:xfrm>
          <a:off x="757085" y="4280796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E585BE-E3E4-6AD3-217E-102FE327D455}"/>
              </a:ext>
            </a:extLst>
          </p:cNvPr>
          <p:cNvSpPr txBox="1">
            <a:spLocks/>
          </p:cNvSpPr>
          <p:nvPr/>
        </p:nvSpPr>
        <p:spPr>
          <a:xfrm>
            <a:off x="5795787" y="1065465"/>
            <a:ext cx="4451555" cy="5646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3. </a:t>
            </a:r>
            <a:r>
              <a:rPr lang="en-IN" b="1" dirty="0"/>
              <a:t>~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4. </a:t>
            </a:r>
            <a:r>
              <a:rPr lang="en-IN" b="1" dirty="0"/>
              <a:t>^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F49035-FBF9-36B6-2498-FE76342810B5}"/>
              </a:ext>
            </a:extLst>
          </p:cNvPr>
          <p:cNvGraphicFramePr>
            <a:graphicFrameLocks noGrp="1"/>
          </p:cNvGraphicFramePr>
          <p:nvPr/>
        </p:nvGraphicFramePr>
        <p:xfrm>
          <a:off x="6007512" y="1638516"/>
          <a:ext cx="3456367" cy="119691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5968">
                  <a:extLst>
                    <a:ext uri="{9D8B030D-6E8A-4147-A177-3AD203B41FA5}">
                      <a16:colId xmlns:a16="http://schemas.microsoft.com/office/drawing/2014/main" val="937346331"/>
                    </a:ext>
                  </a:extLst>
                </a:gridCol>
                <a:gridCol w="2010399">
                  <a:extLst>
                    <a:ext uri="{9D8B030D-6E8A-4147-A177-3AD203B41FA5}">
                      <a16:colId xmlns:a16="http://schemas.microsoft.com/office/drawing/2014/main" val="2157143529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b="1" kern="100" dirty="0">
                          <a:effectLst/>
                        </a:rPr>
                        <a:t>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!A</a:t>
                      </a:r>
                      <a:endParaRPr lang="en-IN" sz="2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15296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101228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en-US" sz="2400" kern="100">
                          <a:effectLst/>
                        </a:rPr>
                        <a:t>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9137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C84065-FB09-A936-4375-007DD5523162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193708"/>
          <a:ext cx="3765754" cy="19612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369410934"/>
                    </a:ext>
                  </a:extLst>
                </a:gridCol>
                <a:gridCol w="1160206">
                  <a:extLst>
                    <a:ext uri="{9D8B030D-6E8A-4147-A177-3AD203B41FA5}">
                      <a16:colId xmlns:a16="http://schemas.microsoft.com/office/drawing/2014/main" val="2379707307"/>
                    </a:ext>
                  </a:extLst>
                </a:gridCol>
                <a:gridCol w="1504336">
                  <a:extLst>
                    <a:ext uri="{9D8B030D-6E8A-4147-A177-3AD203B41FA5}">
                      <a16:colId xmlns:a16="http://schemas.microsoft.com/office/drawing/2014/main" val="1978261145"/>
                    </a:ext>
                  </a:extLst>
                </a:gridCol>
              </a:tblGrid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A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b="1" kern="100" dirty="0">
                          <a:effectLst/>
                        </a:rPr>
                        <a:t>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b="1" kern="100" dirty="0">
                          <a:effectLst/>
                        </a:rPr>
                        <a:t>A | B</a:t>
                      </a:r>
                      <a:endParaRPr lang="en-IN" sz="20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276334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07842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444778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186197"/>
                  </a:ext>
                </a:extLst>
              </a:tr>
              <a:tr h="392257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lang="pt-BR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2000" kern="100" dirty="0">
                          <a:effectLst/>
                        </a:rPr>
                        <a:t>0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ung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43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24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829" y="291950"/>
            <a:ext cx="10803193" cy="56468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&amp;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|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b="1" dirty="0"/>
              <a:t>^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A3443-05F9-8A4F-0BF8-2DE4EC99E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30" y="352827"/>
            <a:ext cx="4954344" cy="201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DFEC-E334-10B4-F66A-C0970D48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30" y="2434718"/>
            <a:ext cx="4954344" cy="1980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710E3-5D97-F90C-8B81-C7453392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29" y="4491483"/>
            <a:ext cx="4963593" cy="20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CCE6-5A8C-0A6C-1BDE-BFAF333F7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00744"/>
            <a:ext cx="10659110" cy="5676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Membership Operators: </a:t>
            </a:r>
            <a:r>
              <a:rPr lang="en-US" sz="2400" dirty="0"/>
              <a:t>These are used to test </a:t>
            </a:r>
            <a:r>
              <a:rPr lang="en-US" sz="2400" b="1" dirty="0">
                <a:solidFill>
                  <a:srgbClr val="C00000"/>
                </a:solidFill>
              </a:rPr>
              <a:t>membership in sequences </a:t>
            </a:r>
            <a:r>
              <a:rPr lang="en-US" sz="2400" dirty="0"/>
              <a:t>(e.g., strings, lists, tuples).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86069D-8F12-9837-A27F-93868DCDF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86157"/>
              </p:ext>
            </p:extLst>
          </p:nvPr>
        </p:nvGraphicFramePr>
        <p:xfrm>
          <a:off x="903808" y="1307097"/>
          <a:ext cx="10384384" cy="1913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3155">
                  <a:extLst>
                    <a:ext uri="{9D8B030D-6E8A-4147-A177-3AD203B41FA5}">
                      <a16:colId xmlns:a16="http://schemas.microsoft.com/office/drawing/2014/main" val="40068466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00459466"/>
                    </a:ext>
                  </a:extLst>
                </a:gridCol>
                <a:gridCol w="3058886">
                  <a:extLst>
                    <a:ext uri="{9D8B030D-6E8A-4147-A177-3AD203B41FA5}">
                      <a16:colId xmlns:a16="http://schemas.microsoft.com/office/drawing/2014/main" val="2609437791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189646935"/>
                    </a:ext>
                  </a:extLst>
                </a:gridCol>
              </a:tblGrid>
              <a:tr h="2247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Name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630956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Membership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'a' </a:t>
                      </a:r>
                      <a:r>
                        <a:rPr lang="en-IN" sz="2400" b="1" kern="100" dirty="0">
                          <a:effectLst/>
                        </a:rPr>
                        <a:t>in</a:t>
                      </a:r>
                      <a:r>
                        <a:rPr lang="en-IN" sz="2400" kern="100" dirty="0">
                          <a:effectLst/>
                        </a:rPr>
                        <a:t>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value is in the sequence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544279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in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'x' </a:t>
                      </a:r>
                      <a:r>
                        <a:rPr lang="en-IN" sz="2400" b="1" kern="100" dirty="0">
                          <a:effectLst/>
                        </a:rPr>
                        <a:t>not</a:t>
                      </a:r>
                      <a:r>
                        <a:rPr lang="en-IN" sz="2400" kern="100" dirty="0">
                          <a:effectLst/>
                        </a:rPr>
                        <a:t> in 'apple' → True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value is not in sequence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08956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C90ACB-D281-8CE3-D252-07ECAACB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72" y="4027340"/>
            <a:ext cx="8327684" cy="2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75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5C1B8-D7CF-5CEF-8E79-8E84C795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1012"/>
            <a:ext cx="10659110" cy="5515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Identity Operators: </a:t>
            </a:r>
            <a:r>
              <a:rPr lang="en-US" sz="2400" dirty="0"/>
              <a:t>These are used to </a:t>
            </a:r>
            <a:r>
              <a:rPr lang="en-US" sz="2400" b="1" dirty="0">
                <a:solidFill>
                  <a:srgbClr val="C00000"/>
                </a:solidFill>
              </a:rPr>
              <a:t>compare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locations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0070C0"/>
                </a:solidFill>
              </a:rPr>
              <a:t>two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objects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FF9C17-61FB-1498-CB5A-BA9BBA902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54182"/>
              </p:ext>
            </p:extLst>
          </p:nvPr>
        </p:nvGraphicFramePr>
        <p:xfrm>
          <a:off x="942005" y="1235946"/>
          <a:ext cx="10041812" cy="1768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0857">
                  <a:extLst>
                    <a:ext uri="{9D8B030D-6E8A-4147-A177-3AD203B41FA5}">
                      <a16:colId xmlns:a16="http://schemas.microsoft.com/office/drawing/2014/main" val="968475232"/>
                    </a:ext>
                  </a:extLst>
                </a:gridCol>
                <a:gridCol w="1861851">
                  <a:extLst>
                    <a:ext uri="{9D8B030D-6E8A-4147-A177-3AD203B41FA5}">
                      <a16:colId xmlns:a16="http://schemas.microsoft.com/office/drawing/2014/main" val="2365777596"/>
                    </a:ext>
                  </a:extLst>
                </a:gridCol>
                <a:gridCol w="1839817">
                  <a:extLst>
                    <a:ext uri="{9D8B030D-6E8A-4147-A177-3AD203B41FA5}">
                      <a16:colId xmlns:a16="http://schemas.microsoft.com/office/drawing/2014/main" val="3753885874"/>
                    </a:ext>
                  </a:extLst>
                </a:gridCol>
                <a:gridCol w="4759287">
                  <a:extLst>
                    <a:ext uri="{9D8B030D-6E8A-4147-A177-3AD203B41FA5}">
                      <a16:colId xmlns:a16="http://schemas.microsoft.com/office/drawing/2014/main" val="1682540803"/>
                    </a:ext>
                  </a:extLst>
                </a:gridCol>
              </a:tblGrid>
              <a:tr h="3056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Name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160859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Identity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 is b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True if objects are identical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083546"/>
                  </a:ext>
                </a:extLst>
              </a:tr>
              <a:tr h="6228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Not 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 is not b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True if objects are not identical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3458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E6AEE9-2DDC-9C6F-517B-6BF70A04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24" y="3769191"/>
            <a:ext cx="7588831" cy="24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5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B24A-EC1A-3229-E3B3-E7673A5B8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38130"/>
            <a:ext cx="10659110" cy="5438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Summary: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589817-C24E-906F-BD62-806330503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69293"/>
              </p:ext>
            </p:extLst>
          </p:nvPr>
        </p:nvGraphicFramePr>
        <p:xfrm>
          <a:off x="1382681" y="1512632"/>
          <a:ext cx="9083342" cy="3566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2538">
                  <a:extLst>
                    <a:ext uri="{9D8B030D-6E8A-4147-A177-3AD203B41FA5}">
                      <a16:colId xmlns:a16="http://schemas.microsoft.com/office/drawing/2014/main" val="4251144626"/>
                    </a:ext>
                  </a:extLst>
                </a:gridCol>
                <a:gridCol w="5750804">
                  <a:extLst>
                    <a:ext uri="{9D8B030D-6E8A-4147-A177-3AD203B41FA5}">
                      <a16:colId xmlns:a16="http://schemas.microsoft.com/office/drawing/2014/main" val="3701954375"/>
                    </a:ext>
                  </a:extLst>
                </a:gridCol>
              </a:tblGrid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Category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77018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Arithmetic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+, -, *, /, %, **, //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611349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Comparison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==, !=, &gt;, &lt;, &gt;=, &lt;=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902821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Logical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and, or,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208236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Bitwise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&amp;, `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20961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Assignment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=, +=, -=, *=, /=, &amp;=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016742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Membership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in, not in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974067"/>
                  </a:ext>
                </a:extLst>
              </a:tr>
              <a:tr h="445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Identity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is, is not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022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3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1355962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IN" sz="2400" b="1" dirty="0"/>
              <a:t>Ternary Operator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The ternary operator in Python, also known as the </a:t>
            </a:r>
            <a:r>
              <a:rPr lang="en-US" sz="2400" b="1" dirty="0">
                <a:solidFill>
                  <a:srgbClr val="002060"/>
                </a:solidFill>
              </a:rPr>
              <a:t>conditional operator</a:t>
            </a:r>
            <a:r>
              <a:rPr lang="en-US" sz="2400" dirty="0"/>
              <a:t>, is a </a:t>
            </a:r>
            <a:r>
              <a:rPr lang="en-US" sz="2400" b="1" dirty="0"/>
              <a:t>shorthand</a:t>
            </a:r>
            <a:r>
              <a:rPr lang="en-US" sz="2400" dirty="0"/>
              <a:t> for an if-else statement. It has three operands and is used to evaluate a condition and return one of two values, depending on whether the condition is true or false.</a:t>
            </a:r>
          </a:p>
          <a:p>
            <a:pPr marL="0" indent="0">
              <a:buNone/>
            </a:pPr>
            <a:r>
              <a:rPr lang="en-US" sz="2400" dirty="0"/>
              <a:t>Ternary operators operate on three operands. Python supports the ternary operator through a </a:t>
            </a:r>
            <a:r>
              <a:rPr lang="en-US" sz="2400" b="1" dirty="0">
                <a:solidFill>
                  <a:srgbClr val="C00000"/>
                </a:solidFill>
              </a:rPr>
              <a:t>concise if-else </a:t>
            </a:r>
            <a:r>
              <a:rPr lang="en-US" sz="2400" dirty="0"/>
              <a:t>conditional expression.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Where,</a:t>
            </a:r>
          </a:p>
          <a:p>
            <a:pPr marL="0" indent="0">
              <a:buNone/>
            </a:pPr>
            <a:r>
              <a:rPr lang="en-US" sz="2400" b="1" dirty="0"/>
              <a:t>condition</a:t>
            </a:r>
            <a:r>
              <a:rPr lang="en-US" sz="2400" dirty="0"/>
              <a:t>: This is a </a:t>
            </a:r>
            <a:r>
              <a:rPr lang="en-US" sz="2400" dirty="0" err="1"/>
              <a:t>boolean</a:t>
            </a:r>
            <a:r>
              <a:rPr lang="en-US" sz="2400" dirty="0"/>
              <a:t> expression that evaluates to either true or false.</a:t>
            </a:r>
          </a:p>
          <a:p>
            <a:pPr marL="0" indent="0">
              <a:buNone/>
            </a:pPr>
            <a:r>
              <a:rPr lang="en-US" sz="2400" b="1" dirty="0" err="1"/>
              <a:t>Value_if_true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true.</a:t>
            </a:r>
          </a:p>
          <a:p>
            <a:pPr marL="0" indent="0">
              <a:buNone/>
            </a:pPr>
            <a:r>
              <a:rPr lang="en-US" sz="2400" b="1" dirty="0" err="1"/>
              <a:t>Value_if_false</a:t>
            </a:r>
            <a:r>
              <a:rPr lang="en-US" sz="2400" b="1" dirty="0"/>
              <a:t>: </a:t>
            </a:r>
            <a:r>
              <a:rPr lang="en-US" sz="2400" dirty="0"/>
              <a:t>This is the value returned if the condition is false.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B904-4CB5-EF87-8798-3AAC95CA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3331547"/>
            <a:ext cx="8038095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AA02A-FFD0-5514-BCA3-3D15A7B5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BB45-8FFC-FEB4-4F65-C9D94D814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92183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is Python:</a:t>
            </a:r>
          </a:p>
          <a:p>
            <a:pPr marL="0" indent="0">
              <a:buNone/>
            </a:pPr>
            <a:r>
              <a:rPr lang="en-US" sz="2400" dirty="0"/>
              <a:t>Python is an </a:t>
            </a:r>
            <a:r>
              <a:rPr lang="en-US" sz="2400" b="1" dirty="0"/>
              <a:t>general purpose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Object-oriented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High-level, </a:t>
            </a:r>
            <a:r>
              <a:rPr lang="en-IN" sz="2400" b="1" dirty="0">
                <a:solidFill>
                  <a:srgbClr val="C00000"/>
                </a:solidFill>
              </a:rPr>
              <a:t>Dynamically Typed</a:t>
            </a:r>
            <a:r>
              <a:rPr lang="en-IN" sz="2400" dirty="0"/>
              <a:t>,</a:t>
            </a:r>
            <a:r>
              <a:rPr lang="en-US" sz="2400" b="1" dirty="0">
                <a:solidFill>
                  <a:srgbClr val="C00000"/>
                </a:solidFill>
              </a:rPr>
              <a:t> Compiled and Interpreted </a:t>
            </a:r>
            <a:r>
              <a:rPr lang="en-US" sz="2400" b="1" dirty="0"/>
              <a:t>programming language </a:t>
            </a:r>
            <a:r>
              <a:rPr lang="en-US" sz="2400" dirty="0"/>
              <a:t>known for its </a:t>
            </a:r>
            <a:r>
              <a:rPr lang="en-US" sz="2400" b="1" dirty="0"/>
              <a:t>simplicity</a:t>
            </a:r>
            <a:r>
              <a:rPr lang="en-US" sz="2400" dirty="0"/>
              <a:t> and </a:t>
            </a:r>
            <a:r>
              <a:rPr lang="en-US" sz="2400" b="1" dirty="0"/>
              <a:t>readability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200" b="1" dirty="0"/>
              <a:t>Common Uses of Python: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Web Development</a:t>
            </a:r>
            <a:r>
              <a:rPr lang="en-US" sz="2200" dirty="0"/>
              <a:t>: Using frameworks like </a:t>
            </a:r>
            <a:r>
              <a:rPr lang="en-US" sz="2200" b="1" dirty="0">
                <a:solidFill>
                  <a:srgbClr val="002060"/>
                </a:solidFill>
              </a:rPr>
              <a:t>Django, </a:t>
            </a:r>
            <a:r>
              <a:rPr lang="en-US" sz="2200" b="1" dirty="0" err="1">
                <a:solidFill>
                  <a:srgbClr val="002060"/>
                </a:solidFill>
              </a:rPr>
              <a:t>FastAPI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2060"/>
                </a:solidFill>
              </a:rPr>
              <a:t>Flask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Data Analysis and Visualization</a:t>
            </a:r>
            <a:r>
              <a:rPr lang="en-US" sz="2200" dirty="0"/>
              <a:t>: With libraries like </a:t>
            </a:r>
            <a:r>
              <a:rPr lang="en-US" sz="2200" b="1" dirty="0">
                <a:solidFill>
                  <a:srgbClr val="002060"/>
                </a:solidFill>
              </a:rPr>
              <a:t>Pandas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2060"/>
                </a:solidFill>
              </a:rPr>
              <a:t>Matplotlib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Seaborn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Artificial Intelligence and Machine Learning</a:t>
            </a:r>
            <a:r>
              <a:rPr lang="en-US" sz="2200" dirty="0"/>
              <a:t>: Leveraging tools like </a:t>
            </a:r>
            <a:r>
              <a:rPr lang="en-US" sz="2200" b="1" dirty="0">
                <a:solidFill>
                  <a:srgbClr val="002060"/>
                </a:solidFill>
              </a:rPr>
              <a:t>TensorFlow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rgbClr val="002060"/>
                </a:solidFill>
              </a:rPr>
              <a:t>PyTorch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2060"/>
                </a:solidFill>
              </a:rPr>
              <a:t>Scikit-learn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Automation/Scripting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002060"/>
                </a:solidFill>
              </a:rPr>
              <a:t>Automating repetitive tasks </a:t>
            </a:r>
            <a:r>
              <a:rPr lang="en-US" sz="2200" dirty="0"/>
              <a:t>using Python scripts.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Game Development</a:t>
            </a:r>
            <a:r>
              <a:rPr lang="en-US" sz="2200" dirty="0"/>
              <a:t>: Using libraries like </a:t>
            </a:r>
            <a:r>
              <a:rPr lang="en-US" sz="2200" b="1" dirty="0" err="1">
                <a:solidFill>
                  <a:srgbClr val="002060"/>
                </a:solidFill>
              </a:rPr>
              <a:t>Pygame</a:t>
            </a:r>
            <a:r>
              <a:rPr lang="en-US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Scientific Computing</a:t>
            </a:r>
            <a:r>
              <a:rPr lang="en-US" sz="2200" dirty="0"/>
              <a:t>: Libraries like </a:t>
            </a:r>
            <a:r>
              <a:rPr lang="en-US" sz="2200" b="1" dirty="0">
                <a:solidFill>
                  <a:srgbClr val="002060"/>
                </a:solidFill>
              </a:rPr>
              <a:t>SciPy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2060"/>
                </a:solidFill>
              </a:rPr>
              <a:t>SymPy</a:t>
            </a:r>
            <a:r>
              <a:rPr lang="en-US" sz="2200" dirty="0"/>
              <a:t> are used for simulations and computations.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Software Development</a:t>
            </a:r>
            <a:r>
              <a:rPr lang="en-US" sz="2200" dirty="0"/>
              <a:t>: For prototyping and backend development.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88260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21B1-04AA-EDE1-D27E-9BA74DCC9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20486"/>
            <a:ext cx="10659110" cy="5556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09AC04-267A-5464-CD16-D352CF3E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53264"/>
              </p:ext>
            </p:extLst>
          </p:nvPr>
        </p:nvGraphicFramePr>
        <p:xfrm>
          <a:off x="777240" y="1246414"/>
          <a:ext cx="10413274" cy="4642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9157">
                  <a:extLst>
                    <a:ext uri="{9D8B030D-6E8A-4147-A177-3AD203B41FA5}">
                      <a16:colId xmlns:a16="http://schemas.microsoft.com/office/drawing/2014/main" val="1442084922"/>
                    </a:ext>
                  </a:extLst>
                </a:gridCol>
                <a:gridCol w="4820289">
                  <a:extLst>
                    <a:ext uri="{9D8B030D-6E8A-4147-A177-3AD203B41FA5}">
                      <a16:colId xmlns:a16="http://schemas.microsoft.com/office/drawing/2014/main" val="2587529083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1757221527"/>
                    </a:ext>
                  </a:extLst>
                </a:gridCol>
              </a:tblGrid>
              <a:tr h="914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Condition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Ternary Expression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Result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501963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x &gt; 5 (True)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"Greater" if x &gt; 5 else "Smaller"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Greater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2417127"/>
                  </a:ext>
                </a:extLst>
              </a:tr>
              <a:tr h="1864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x == 5 (False)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"Equal" if x == 5 else "Not Equal"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Not Equal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88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401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776D-1F82-F2CC-3416-D09A155C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45C3-23C1-B265-2110-DFF875D2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472440"/>
            <a:ext cx="10659110" cy="55847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In Java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610C9-58B9-61E7-EAAD-45A2B6F9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5" y="1851239"/>
            <a:ext cx="10000000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4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6809-C155-A6CA-160E-0DDB2DBE4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554601"/>
            <a:ext cx="10659110" cy="1748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b="1" dirty="0">
                <a:solidFill>
                  <a:srgbClr val="C00000"/>
                </a:solidFill>
              </a:rPr>
              <a:t>Operator</a:t>
            </a:r>
            <a:r>
              <a:rPr lang="en-IN" sz="4800" dirty="0">
                <a:solidFill>
                  <a:srgbClr val="C00000"/>
                </a:solidFill>
              </a:rPr>
              <a:t> H</a:t>
            </a:r>
            <a:r>
              <a:rPr lang="en-IN" sz="4800" b="1" dirty="0">
                <a:solidFill>
                  <a:srgbClr val="C00000"/>
                </a:solidFill>
              </a:rPr>
              <a:t>ierarchy</a:t>
            </a:r>
            <a:endParaRPr lang="en-US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</a:t>
            </a:r>
            <a:endParaRPr lang="en-IN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90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" y="297426"/>
            <a:ext cx="11267767" cy="626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Precedence and Associativity: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Precedence:</a:t>
            </a:r>
          </a:p>
          <a:p>
            <a:pPr marL="0" indent="0">
              <a:buNone/>
            </a:pPr>
            <a:r>
              <a:rPr lang="en-US" sz="2200" b="1" dirty="0"/>
              <a:t>Precedence or Hierarchy</a:t>
            </a:r>
            <a:r>
              <a:rPr lang="en-US" sz="2200" dirty="0"/>
              <a:t> </a:t>
            </a:r>
            <a:r>
              <a:rPr lang="en-US" dirty="0"/>
              <a:t>refers to the </a:t>
            </a:r>
            <a:r>
              <a:rPr lang="en-US" b="1" dirty="0">
                <a:solidFill>
                  <a:srgbClr val="C00000"/>
                </a:solidFill>
              </a:rPr>
              <a:t>order in which operators are evaluated </a:t>
            </a:r>
            <a:r>
              <a:rPr lang="en-US" dirty="0"/>
              <a:t>in an </a:t>
            </a:r>
            <a:r>
              <a:rPr lang="en-US" b="1" dirty="0"/>
              <a:t>expression</a:t>
            </a:r>
            <a:r>
              <a:rPr lang="en-US" dirty="0"/>
              <a:t> when there are </a:t>
            </a:r>
            <a:r>
              <a:rPr lang="en-US" b="1" dirty="0"/>
              <a:t>multiple operators present</a:t>
            </a:r>
            <a:r>
              <a:rPr lang="en-US" dirty="0"/>
              <a:t>. So, it determines the </a:t>
            </a:r>
            <a:r>
              <a:rPr lang="en-US" b="1" dirty="0"/>
              <a:t>order in which operators are evaluated in an expression</a:t>
            </a:r>
            <a:r>
              <a:rPr lang="en-US" dirty="0"/>
              <a:t>. Operators with </a:t>
            </a:r>
            <a:r>
              <a:rPr lang="en-US" b="1" dirty="0">
                <a:solidFill>
                  <a:srgbClr val="C00000"/>
                </a:solidFill>
              </a:rPr>
              <a:t>higher precedence </a:t>
            </a:r>
            <a:r>
              <a:rPr lang="en-US" dirty="0"/>
              <a:t>are evaluated before operators with lower precedence.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200" b="1" dirty="0"/>
              <a:t>Associativity:</a:t>
            </a:r>
          </a:p>
          <a:p>
            <a:pPr marL="0" indent="0">
              <a:buNone/>
            </a:pPr>
            <a:r>
              <a:rPr lang="en-US" dirty="0"/>
              <a:t>Associativity defines the </a:t>
            </a:r>
            <a:r>
              <a:rPr lang="en-US" b="1" dirty="0">
                <a:solidFill>
                  <a:srgbClr val="C00000"/>
                </a:solidFill>
              </a:rPr>
              <a:t>direction</a:t>
            </a:r>
            <a:r>
              <a:rPr lang="en-US" dirty="0"/>
              <a:t> </a:t>
            </a:r>
            <a:r>
              <a:rPr lang="en-US" b="1" dirty="0"/>
              <a:t>in which operators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same precedence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level</a:t>
            </a:r>
            <a:r>
              <a:rPr lang="en-US" dirty="0"/>
              <a:t> are evaluated in an expression. If operators have the same precedence, their </a:t>
            </a:r>
            <a:r>
              <a:rPr lang="en-US" b="1" dirty="0">
                <a:solidFill>
                  <a:srgbClr val="C00000"/>
                </a:solidFill>
              </a:rPr>
              <a:t>associativity</a:t>
            </a:r>
            <a:r>
              <a:rPr lang="en-US" dirty="0"/>
              <a:t> determines the order of evaluation.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 Associativity can be either:</a:t>
            </a:r>
          </a:p>
          <a:p>
            <a:pPr marL="514350" indent="-514350">
              <a:buAutoNum type="arabicPeriod"/>
            </a:pPr>
            <a:r>
              <a:rPr lang="en-US" b="1" dirty="0"/>
              <a:t>Left-to-Right Associativity: </a:t>
            </a:r>
            <a:r>
              <a:rPr lang="en-US" dirty="0"/>
              <a:t>Operators are evaluated from left to right. This is common for most operators.       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- b - c, </a:t>
            </a:r>
            <a:r>
              <a:rPr lang="en-US" sz="2000" dirty="0"/>
              <a:t>subtraction is evaluated as </a:t>
            </a:r>
            <a:r>
              <a:rPr lang="en-US" sz="2000" b="1" dirty="0"/>
              <a:t>(a - b) - c.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Right-to-Left Associativity: </a:t>
            </a:r>
            <a:r>
              <a:rPr lang="en-US" dirty="0"/>
              <a:t>Operators are evaluated from right to left. This is less common and is typically seen with assignment </a:t>
            </a:r>
            <a:r>
              <a:rPr lang="en-US" b="1" dirty="0">
                <a:solidFill>
                  <a:srgbClr val="C00000"/>
                </a:solidFill>
              </a:rPr>
              <a:t>(=)</a:t>
            </a:r>
            <a:r>
              <a:rPr lang="en-US" dirty="0"/>
              <a:t> and ternary </a:t>
            </a:r>
            <a:r>
              <a:rPr lang="en-US" b="1" dirty="0">
                <a:solidFill>
                  <a:srgbClr val="C00000"/>
                </a:solidFill>
              </a:rPr>
              <a:t>(?:)</a:t>
            </a:r>
            <a:r>
              <a:rPr lang="en-US" dirty="0"/>
              <a:t> operators. </a:t>
            </a:r>
          </a:p>
          <a:p>
            <a:pPr marL="457200" lvl="1" indent="0">
              <a:buNone/>
            </a:pPr>
            <a:r>
              <a:rPr lang="en-US" sz="2000" dirty="0"/>
              <a:t>For example, in the expression </a:t>
            </a:r>
            <a:r>
              <a:rPr lang="en-US" sz="2000" b="1" dirty="0">
                <a:solidFill>
                  <a:srgbClr val="C00000"/>
                </a:solidFill>
              </a:rPr>
              <a:t>a = b = c</a:t>
            </a:r>
            <a:r>
              <a:rPr lang="en-US" sz="2000" dirty="0"/>
              <a:t>, the assignment is evaluated as a = (b = c).</a:t>
            </a:r>
          </a:p>
        </p:txBody>
      </p:sp>
    </p:spTree>
    <p:extLst>
      <p:ext uri="{BB962C8B-B14F-4D97-AF65-F5344CB8AC3E}">
        <p14:creationId xmlns:p14="http://schemas.microsoft.com/office/powerpoint/2010/main" val="1320782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CB895C-D924-1668-0D06-C2553B282109}"/>
              </a:ext>
            </a:extLst>
          </p:cNvPr>
          <p:cNvSpPr txBox="1"/>
          <p:nvPr/>
        </p:nvSpPr>
        <p:spPr>
          <a:xfrm>
            <a:off x="629264" y="1917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Precedence and Associativity: </a:t>
            </a:r>
            <a:endParaRPr lang="en-IN" sz="2400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490E79-9F34-8732-CA27-65897BAE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810038"/>
              </p:ext>
            </p:extLst>
          </p:nvPr>
        </p:nvGraphicFramePr>
        <p:xfrm>
          <a:off x="710652" y="653397"/>
          <a:ext cx="10713840" cy="55976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0388">
                  <a:extLst>
                    <a:ext uri="{9D8B030D-6E8A-4147-A177-3AD203B41FA5}">
                      <a16:colId xmlns:a16="http://schemas.microsoft.com/office/drawing/2014/main" val="4089105737"/>
                    </a:ext>
                  </a:extLst>
                </a:gridCol>
                <a:gridCol w="2632843">
                  <a:extLst>
                    <a:ext uri="{9D8B030D-6E8A-4147-A177-3AD203B41FA5}">
                      <a16:colId xmlns:a16="http://schemas.microsoft.com/office/drawing/2014/main" val="1084010673"/>
                    </a:ext>
                  </a:extLst>
                </a:gridCol>
                <a:gridCol w="5000191">
                  <a:extLst>
                    <a:ext uri="{9D8B030D-6E8A-4147-A177-3AD203B41FA5}">
                      <a16:colId xmlns:a16="http://schemas.microsoft.com/office/drawing/2014/main" val="2314604660"/>
                    </a:ext>
                  </a:extLst>
                </a:gridCol>
                <a:gridCol w="1670418">
                  <a:extLst>
                    <a:ext uri="{9D8B030D-6E8A-4147-A177-3AD203B41FA5}">
                      <a16:colId xmlns:a16="http://schemas.microsoft.com/office/drawing/2014/main" val="3749955182"/>
                    </a:ext>
                  </a:extLst>
                </a:gridCol>
              </a:tblGrid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Precedence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Associativity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69508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Parentheses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439770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**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Exponentiation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3066597"/>
                  </a:ext>
                </a:extLst>
              </a:tr>
              <a:tr h="6624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+x, -x, ~x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Unary operators (positive, negative, bitwise NOT)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731965"/>
                  </a:ext>
                </a:extLst>
              </a:tr>
              <a:tr h="593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4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*, /, //, %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Multiplication, division, floor division, modulus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2352240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5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+, -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Addition, subtraction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19881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&lt;&lt;, &gt;&gt;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shift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8030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7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&amp;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0481933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8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^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XOR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726448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9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`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`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Bitwise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481771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10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==, !=, &gt;, &lt;, &gt;=, &lt;=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Comparison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3720286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11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NOT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Right-to-left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966925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12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AND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313342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13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Logical OR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Left-to-right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144930"/>
                  </a:ext>
                </a:extLst>
              </a:tr>
              <a:tr h="5712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14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=, +=, -=, *=, /=, //=, %=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Assignment operators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Right-to-left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5322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867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B284-DAF2-8CB9-9090-285BF2A5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508102"/>
            <a:ext cx="10803193" cy="5646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+ 20 * 2 / 4;</a:t>
            </a:r>
            <a:r>
              <a:rPr lang="en-US" dirty="0"/>
              <a:t>	  // Result will be </a:t>
            </a:r>
            <a:r>
              <a:rPr lang="en-US" b="1" dirty="0">
                <a:solidFill>
                  <a:srgbClr val="C00000"/>
                </a:solidFill>
              </a:rPr>
              <a:t>20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+ 20) * (2 / 4);</a:t>
            </a:r>
            <a:r>
              <a:rPr lang="en-US" dirty="0"/>
              <a:t>   // Result will be </a:t>
            </a:r>
            <a:r>
              <a:rPr lang="en-US" b="1" dirty="0">
                <a:solidFill>
                  <a:srgbClr val="C00000"/>
                </a:solidFill>
              </a:rPr>
              <a:t>15</a:t>
            </a:r>
          </a:p>
          <a:p>
            <a:pPr marL="514350" indent="-514350"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10 &gt; 5 == 5 &lt; 3;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result = </a:t>
            </a:r>
            <a:r>
              <a:rPr lang="en-US" b="1" dirty="0"/>
              <a:t>(10 == 10) &amp; (5 &lt; 3);</a:t>
            </a:r>
          </a:p>
          <a:p>
            <a:pPr marL="514350" indent="-514350">
              <a:buAutoNum type="arabicPeriod"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int a = 10;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2000" dirty="0"/>
              <a:t>int b = 5;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int result = a += b * 2;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391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2A10-47CF-763E-7281-2F612803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56E8-BA04-1BB3-4DB6-B3F404B3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Data Types:</a:t>
            </a:r>
          </a:p>
          <a:p>
            <a:pPr marL="0" indent="0">
              <a:buNone/>
            </a:pPr>
            <a:r>
              <a:rPr lang="en-US" sz="2400" dirty="0"/>
              <a:t>In Python, data types represent the </a:t>
            </a:r>
            <a:r>
              <a:rPr lang="en-US" sz="2400" b="1" dirty="0"/>
              <a:t>kind or type of value stored in a variable</a:t>
            </a:r>
            <a:r>
              <a:rPr lang="en-US" sz="2400" dirty="0"/>
              <a:t>. Python is </a:t>
            </a:r>
            <a:r>
              <a:rPr lang="en-US" sz="2400" b="1" dirty="0">
                <a:solidFill>
                  <a:srgbClr val="C00000"/>
                </a:solidFill>
              </a:rPr>
              <a:t>Dynamically Typed </a:t>
            </a:r>
            <a:r>
              <a:rPr lang="en-US" sz="2400" dirty="0"/>
              <a:t>Language, meaning </a:t>
            </a:r>
            <a:r>
              <a:rPr lang="en-US" sz="2400" b="1" dirty="0"/>
              <a:t>variables don’t need explicit type declarations</a:t>
            </a:r>
            <a:r>
              <a:rPr lang="en-US" sz="2400" dirty="0"/>
              <a:t>—they </a:t>
            </a:r>
            <a:r>
              <a:rPr lang="en-US" sz="2400" b="1" dirty="0">
                <a:solidFill>
                  <a:srgbClr val="C00000"/>
                </a:solidFill>
              </a:rPr>
              <a:t>infer</a:t>
            </a:r>
            <a:r>
              <a:rPr lang="en-US" sz="2400" dirty="0"/>
              <a:t> the type </a:t>
            </a:r>
            <a:r>
              <a:rPr lang="en-US" sz="2400" b="1" dirty="0"/>
              <a:t>from the </a:t>
            </a:r>
            <a:r>
              <a:rPr lang="en-US" sz="2400" b="1" dirty="0">
                <a:solidFill>
                  <a:srgbClr val="C00000"/>
                </a:solidFill>
              </a:rPr>
              <a:t>assigned value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In Python, data types can be </a:t>
            </a:r>
            <a:r>
              <a:rPr lang="en-US" sz="2400" b="1" dirty="0"/>
              <a:t>broadly categorized </a:t>
            </a:r>
            <a:r>
              <a:rPr lang="en-US" sz="2400" dirty="0"/>
              <a:t>into: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Primitive</a:t>
            </a:r>
            <a:r>
              <a:rPr lang="en-US" sz="2400" dirty="0"/>
              <a:t> or </a:t>
            </a:r>
            <a:r>
              <a:rPr lang="en-US" sz="2400" b="1" dirty="0"/>
              <a:t>Built-In</a:t>
            </a:r>
            <a:r>
              <a:rPr lang="en-US" sz="2400" dirty="0"/>
              <a:t> (Basic) types</a:t>
            </a:r>
          </a:p>
          <a:p>
            <a:pPr marL="457200" indent="-457200">
              <a:buAutoNum type="arabicPeriod"/>
            </a:pPr>
            <a:r>
              <a:rPr lang="en-US" sz="2400" dirty="0"/>
              <a:t>Non-Primitive (</a:t>
            </a:r>
            <a:r>
              <a:rPr lang="en-US" sz="2400" b="1" dirty="0"/>
              <a:t>Derived</a:t>
            </a:r>
            <a:r>
              <a:rPr lang="en-US" sz="2400" dirty="0"/>
              <a:t> or </a:t>
            </a:r>
            <a:r>
              <a:rPr lang="en-US" sz="2400" b="1" dirty="0"/>
              <a:t>Composite</a:t>
            </a:r>
            <a:r>
              <a:rPr lang="en-US" sz="2400" dirty="0"/>
              <a:t>) types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40811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DA60-ECCB-320D-50B4-D6586B5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28FC-4050-DE5F-ED85-AA4295EF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Primitive Data Types (Basic Types):</a:t>
            </a:r>
          </a:p>
          <a:p>
            <a:pPr marL="0" indent="0">
              <a:buNone/>
            </a:pPr>
            <a:r>
              <a:rPr lang="en-US" sz="2400" dirty="0"/>
              <a:t>Primitive data types are the </a:t>
            </a:r>
            <a:r>
              <a:rPr lang="en-US" sz="2400" b="1" dirty="0">
                <a:solidFill>
                  <a:srgbClr val="C00000"/>
                </a:solidFill>
              </a:rPr>
              <a:t>most basic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dirty="0"/>
              <a:t> </a:t>
            </a:r>
            <a:r>
              <a:rPr lang="en-US" sz="2400" b="1" dirty="0"/>
              <a:t>types</a:t>
            </a:r>
            <a:r>
              <a:rPr lang="en-US" sz="2400" dirty="0"/>
              <a:t> that serve as the </a:t>
            </a:r>
            <a:r>
              <a:rPr lang="en-US" sz="2400" b="1" dirty="0">
                <a:solidFill>
                  <a:srgbClr val="C00000"/>
                </a:solidFill>
              </a:rPr>
              <a:t>building blocks</a:t>
            </a:r>
            <a:r>
              <a:rPr lang="en-US" sz="2400" dirty="0"/>
              <a:t> for </a:t>
            </a:r>
            <a:r>
              <a:rPr lang="en-US" sz="2400" b="1" dirty="0"/>
              <a:t>data manipulation</a:t>
            </a:r>
            <a:r>
              <a:rPr lang="en-US" sz="2400" dirty="0"/>
              <a:t>. These are immutable (cannot be changed after creation use </a:t>
            </a:r>
            <a:r>
              <a:rPr lang="en-US" sz="2400" b="1" dirty="0">
                <a:solidFill>
                  <a:srgbClr val="FF0000"/>
                </a:solidFill>
              </a:rPr>
              <a:t>id</a:t>
            </a:r>
            <a:r>
              <a:rPr lang="en-US" sz="2400" b="1" dirty="0"/>
              <a:t>(</a:t>
            </a:r>
            <a:r>
              <a:rPr lang="en-US" sz="2400" b="1" dirty="0" err="1"/>
              <a:t>var_name</a:t>
            </a:r>
            <a:r>
              <a:rPr lang="en-US" sz="2400" b="1" dirty="0"/>
              <a:t>) </a:t>
            </a:r>
            <a:r>
              <a:rPr lang="en-US" sz="2400" dirty="0"/>
              <a:t>to check).</a:t>
            </a:r>
          </a:p>
          <a:p>
            <a:pPr marL="0" indent="0">
              <a:buNone/>
            </a:pPr>
            <a:r>
              <a:rPr lang="en-US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400" dirty="0"/>
              <a:t>Numeric or Number Type</a:t>
            </a:r>
          </a:p>
          <a:p>
            <a:pPr lvl="1"/>
            <a:r>
              <a:rPr lang="en-US" sz="2400" dirty="0"/>
              <a:t>int</a:t>
            </a:r>
          </a:p>
          <a:p>
            <a:pPr lvl="1"/>
            <a:r>
              <a:rPr lang="en-US" sz="2400" dirty="0"/>
              <a:t>float</a:t>
            </a:r>
          </a:p>
          <a:p>
            <a:pPr marL="457200" indent="-457200">
              <a:buAutoNum type="arabicPeriod"/>
            </a:pPr>
            <a:r>
              <a:rPr lang="en-US" sz="2400" dirty="0"/>
              <a:t>Text Type (</a:t>
            </a:r>
            <a:r>
              <a:rPr lang="en-US" sz="2400" b="1" dirty="0"/>
              <a:t>String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Boolean Type (</a:t>
            </a:r>
            <a:r>
              <a:rPr lang="en-US" sz="2400" b="1" dirty="0"/>
              <a:t>True</a:t>
            </a:r>
            <a:r>
              <a:rPr lang="en-US" sz="2400" dirty="0"/>
              <a:t> or </a:t>
            </a:r>
            <a:r>
              <a:rPr lang="en-US" sz="2400" b="1" dirty="0"/>
              <a:t>False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None Type (</a:t>
            </a:r>
            <a:r>
              <a:rPr lang="en-US" sz="2400" b="1" dirty="0"/>
              <a:t>None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25697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88FE-9671-44C8-53A8-38AFF9B2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CAB7-B3C6-2BD1-6DC1-924C7F51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Numeric Types: </a:t>
            </a:r>
            <a:r>
              <a:rPr lang="en-US" sz="2400" dirty="0"/>
              <a:t>Python provides </a:t>
            </a:r>
            <a:r>
              <a:rPr lang="en-US" sz="2400" b="1" dirty="0">
                <a:solidFill>
                  <a:srgbClr val="C00000"/>
                </a:solidFill>
              </a:rPr>
              <a:t>3 basic types </a:t>
            </a:r>
            <a:r>
              <a:rPr lang="en-US" sz="2400" dirty="0"/>
              <a:t>for working with </a:t>
            </a:r>
            <a:r>
              <a:rPr lang="en-US" sz="2400" b="1" dirty="0"/>
              <a:t>numbers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a) int (Integer)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whole numbers </a:t>
            </a:r>
            <a:r>
              <a:rPr lang="en-US" sz="2400" dirty="0"/>
              <a:t>(</a:t>
            </a:r>
            <a:r>
              <a:rPr lang="en-US" sz="2400" b="1" dirty="0"/>
              <a:t>positive</a:t>
            </a:r>
            <a:r>
              <a:rPr lang="en-US" sz="2400" dirty="0"/>
              <a:t>, </a:t>
            </a:r>
            <a:r>
              <a:rPr lang="en-US" sz="2400" b="1" dirty="0"/>
              <a:t>negative</a:t>
            </a:r>
            <a:r>
              <a:rPr lang="en-US" sz="2400" dirty="0"/>
              <a:t>, or </a:t>
            </a:r>
            <a:r>
              <a:rPr lang="en-US" sz="2400" b="1" dirty="0"/>
              <a:t>zero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0000"/>
                </a:solidFill>
              </a:rPr>
              <a:t>without fractional parts.</a:t>
            </a:r>
          </a:p>
          <a:p>
            <a:r>
              <a:rPr lang="en-US" sz="2400" dirty="0"/>
              <a:t>Unlimited precision (</a:t>
            </a:r>
            <a:r>
              <a:rPr lang="en-US" sz="2400" b="1" dirty="0"/>
              <a:t>size only </a:t>
            </a:r>
            <a:r>
              <a:rPr lang="en-US" sz="2400" b="1" dirty="0">
                <a:solidFill>
                  <a:srgbClr val="FF0000"/>
                </a:solidFill>
              </a:rPr>
              <a:t>limited</a:t>
            </a:r>
            <a:r>
              <a:rPr lang="en-US" sz="2400" b="1" dirty="0"/>
              <a:t> by memory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395F-2CA4-C2D8-CF15-4A075BD2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51" y="3275319"/>
            <a:ext cx="76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2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12F57-9B48-2BD7-600A-CE039089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D28F8-D319-C4E0-ED4A-A27BCD329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b) float (Floating-Point Number):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numbers with a decimal point </a:t>
            </a:r>
            <a:r>
              <a:rPr lang="en-US" sz="2400" dirty="0"/>
              <a:t>or in </a:t>
            </a:r>
            <a:r>
              <a:rPr lang="en-US" sz="2400" b="1" dirty="0">
                <a:solidFill>
                  <a:srgbClr val="C00000"/>
                </a:solidFill>
              </a:rPr>
              <a:t>exponential notation </a:t>
            </a:r>
            <a:r>
              <a:rPr lang="en-US" sz="2400" dirty="0"/>
              <a:t>(</a:t>
            </a:r>
            <a:r>
              <a:rPr lang="en-US" sz="2400" b="1" dirty="0"/>
              <a:t>scientific notation</a:t>
            </a:r>
            <a:r>
              <a:rPr lang="en-US" sz="2400" dirty="0"/>
              <a:t>).</a:t>
            </a:r>
          </a:p>
          <a:p>
            <a:r>
              <a:rPr lang="en-US" sz="2400" dirty="0"/>
              <a:t>Approximation to real numbers, with a fixed precision.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0AB20-4F6B-D0F5-1D43-489656F9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81" y="3116887"/>
            <a:ext cx="8666667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44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</a:t>
            </a:r>
          </a:p>
          <a:p>
            <a:pPr marL="0" indent="0" algn="ctr">
              <a:buNone/>
            </a:pPr>
            <a:r>
              <a:rPr lang="en-IN" sz="4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</a:t>
            </a:r>
          </a:p>
        </p:txBody>
      </p:sp>
    </p:spTree>
    <p:extLst>
      <p:ext uri="{BB962C8B-B14F-4D97-AF65-F5344CB8AC3E}">
        <p14:creationId xmlns:p14="http://schemas.microsoft.com/office/powerpoint/2010/main" val="2833866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C536-EE24-FF2F-805C-AF4549D3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FD21-8E09-CC01-58A5-4578A1A7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2. Text Type (String or Char): str</a:t>
            </a:r>
          </a:p>
          <a:p>
            <a:r>
              <a:rPr lang="en-US" sz="2400" dirty="0"/>
              <a:t>Represents </a:t>
            </a:r>
            <a:r>
              <a:rPr lang="en-US" sz="2400" b="1" dirty="0">
                <a:solidFill>
                  <a:srgbClr val="C00000"/>
                </a:solidFill>
              </a:rPr>
              <a:t>sequences of characters </a:t>
            </a:r>
            <a:r>
              <a:rPr lang="en-US" sz="2400" dirty="0"/>
              <a:t>(text data).</a:t>
            </a:r>
          </a:p>
          <a:p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('), </a:t>
            </a:r>
            <a:r>
              <a:rPr lang="en-US" sz="2400" b="1" dirty="0">
                <a:solidFill>
                  <a:srgbClr val="C00000"/>
                </a:solidFill>
              </a:rPr>
              <a:t>double</a:t>
            </a:r>
            <a:r>
              <a:rPr lang="en-US" sz="2400" dirty="0"/>
              <a:t> ("), or </a:t>
            </a:r>
            <a:r>
              <a:rPr lang="en-US" sz="2400" b="1" dirty="0">
                <a:solidFill>
                  <a:srgbClr val="C00000"/>
                </a:solidFill>
              </a:rPr>
              <a:t>triple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quotes</a:t>
            </a:r>
            <a:r>
              <a:rPr lang="en-US" sz="2400" dirty="0"/>
              <a:t> (''' or """).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E2874-0BDA-4206-0424-7C304BE3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04" y="2747720"/>
            <a:ext cx="7723809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4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B75F-58A8-C15A-3426-2A3895B6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0E7C-EC10-F45A-CA32-85F7AE1B7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Boolean Type (bool):</a:t>
            </a:r>
          </a:p>
          <a:p>
            <a:r>
              <a:rPr lang="en-US" sz="2400" dirty="0"/>
              <a:t>Represents </a:t>
            </a:r>
            <a:r>
              <a:rPr lang="en-US" sz="2400" b="1" dirty="0"/>
              <a:t>logical values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False</a:t>
            </a:r>
            <a:r>
              <a:rPr lang="en-US" sz="2400" dirty="0"/>
              <a:t>.</a:t>
            </a:r>
          </a:p>
          <a:p>
            <a:r>
              <a:rPr lang="en-US" sz="2400" dirty="0"/>
              <a:t>Often used in </a:t>
            </a:r>
            <a:r>
              <a:rPr lang="en-US" sz="2400" b="1" dirty="0">
                <a:solidFill>
                  <a:srgbClr val="C00000"/>
                </a:solidFill>
              </a:rPr>
              <a:t>conditional statements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logical operations.</a:t>
            </a:r>
          </a:p>
          <a:p>
            <a:pPr marL="0" indent="0">
              <a:buNone/>
            </a:pPr>
            <a:r>
              <a:rPr lang="en-US" sz="2400" b="1" dirty="0"/>
              <a:t>Examples: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39B7B-B72E-3F95-6EBD-ADDD46D1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0" y="2489857"/>
            <a:ext cx="7845818" cy="36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C36D-CC6E-D2B8-3FA6-4CF55679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B00D1-5386-F0B4-0154-EB1036959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002060"/>
                </a:solidFill>
              </a:rPr>
              <a:t>4. None Type</a:t>
            </a:r>
          </a:p>
          <a:p>
            <a:r>
              <a:rPr lang="en-US" sz="2400"/>
              <a:t>Represents the </a:t>
            </a:r>
            <a:r>
              <a:rPr lang="en-US" sz="2400" b="1">
                <a:solidFill>
                  <a:srgbClr val="C00000"/>
                </a:solidFill>
              </a:rPr>
              <a:t>absence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of</a:t>
            </a:r>
            <a:r>
              <a:rPr lang="en-US" sz="2400"/>
              <a:t> a </a:t>
            </a:r>
            <a:r>
              <a:rPr lang="en-US" sz="2400" b="1">
                <a:solidFill>
                  <a:srgbClr val="C00000"/>
                </a:solidFill>
              </a:rPr>
              <a:t>value</a:t>
            </a:r>
            <a:r>
              <a:rPr lang="en-US" sz="2400"/>
              <a:t> or a </a:t>
            </a:r>
            <a:r>
              <a:rPr lang="en-US" sz="2400" b="1">
                <a:solidFill>
                  <a:srgbClr val="C00000"/>
                </a:solidFill>
              </a:rPr>
              <a:t>null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value</a:t>
            </a:r>
            <a:r>
              <a:rPr lang="en-US" sz="2400"/>
              <a:t>.</a:t>
            </a:r>
          </a:p>
          <a:p>
            <a:r>
              <a:rPr lang="en-US" sz="2400"/>
              <a:t>Denoted by the </a:t>
            </a:r>
            <a:r>
              <a:rPr lang="en-US" sz="2400" b="1"/>
              <a:t>keyword</a:t>
            </a:r>
            <a:r>
              <a:rPr lang="en-US" sz="2400"/>
              <a:t> </a:t>
            </a:r>
            <a:r>
              <a:rPr lang="en-US" sz="2400" b="1">
                <a:solidFill>
                  <a:srgbClr val="C00000"/>
                </a:solidFill>
              </a:rPr>
              <a:t>None</a:t>
            </a:r>
            <a:r>
              <a:rPr lang="en-US" sz="2400"/>
              <a:t>.</a:t>
            </a:r>
          </a:p>
          <a:p>
            <a:pPr marL="0" indent="0">
              <a:buNone/>
            </a:pPr>
            <a:r>
              <a:rPr lang="en-US" sz="2400" b="1"/>
              <a:t>Examples: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746D3-2AF2-A588-0D1D-2ABB460C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1" y="2938401"/>
            <a:ext cx="8778427" cy="13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81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9FEB-0B78-E6D2-43CE-FA841580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5DE8-DCA9-332E-92D8-E52017EF3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Key Characteristics of Primitive Types: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Immutable: </a:t>
            </a:r>
            <a:r>
              <a:rPr lang="en-US" sz="2400" dirty="0"/>
              <a:t>Once created, their value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cannot be changed </a:t>
            </a:r>
            <a:r>
              <a:rPr lang="en-US" sz="2400" dirty="0"/>
              <a:t>(e.g., changing a string or number </a:t>
            </a:r>
            <a:r>
              <a:rPr lang="en-US" sz="2400" b="1" dirty="0">
                <a:solidFill>
                  <a:srgbClr val="C00000"/>
                </a:solidFill>
              </a:rPr>
              <a:t>creates a new object in memory</a:t>
            </a:r>
            <a:r>
              <a:rPr lang="en-US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Type Inference: </a:t>
            </a:r>
            <a:r>
              <a:rPr lang="en-US" sz="2400" dirty="0"/>
              <a:t>Python automatically detects the type when a value is assigned to a variable.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Dynamic Typing</a:t>
            </a:r>
            <a:r>
              <a:rPr lang="en-US" sz="2400" dirty="0"/>
              <a:t>: </a:t>
            </a:r>
            <a:r>
              <a:rPr lang="en-US" sz="2400" b="1" dirty="0"/>
              <a:t>Variables</a:t>
            </a:r>
            <a:r>
              <a:rPr lang="en-US" sz="2400" dirty="0"/>
              <a:t> can </a:t>
            </a:r>
            <a:r>
              <a:rPr lang="en-US" sz="2400" b="1" dirty="0">
                <a:solidFill>
                  <a:srgbClr val="C00000"/>
                </a:solidFill>
              </a:rPr>
              <a:t>change type during execution</a:t>
            </a:r>
            <a:endParaRPr lang="en-IN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B30C-8621-31A1-08E0-457DF82D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47" y="3536376"/>
            <a:ext cx="7291219" cy="19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4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F753-6B18-B663-9F21-78EA2222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FE30-8D64-3B69-FCD1-04CF4F96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2156"/>
            <a:ext cx="10659110" cy="3503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Strings:</a:t>
            </a:r>
          </a:p>
          <a:p>
            <a:pPr marL="0" indent="0">
              <a:buNone/>
            </a:pPr>
            <a:r>
              <a:rPr lang="en-US" sz="2400" dirty="0"/>
              <a:t>In Python, a string (str) is a </a:t>
            </a:r>
            <a:r>
              <a:rPr lang="en-US" sz="2400" b="1" dirty="0">
                <a:solidFill>
                  <a:srgbClr val="C00000"/>
                </a:solidFill>
              </a:rPr>
              <a:t>sequence of characters </a:t>
            </a:r>
            <a:r>
              <a:rPr lang="en-US" sz="2400" dirty="0"/>
              <a:t>used to </a:t>
            </a:r>
            <a:r>
              <a:rPr lang="en-US" sz="2400" b="1" dirty="0"/>
              <a:t>store</a:t>
            </a:r>
            <a:r>
              <a:rPr lang="en-US" sz="2400" dirty="0"/>
              <a:t> and </a:t>
            </a:r>
            <a:r>
              <a:rPr lang="en-US" sz="2400" b="1" dirty="0"/>
              <a:t>manipulate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text</a:t>
            </a:r>
            <a:r>
              <a:rPr lang="en-US" sz="2400" dirty="0"/>
              <a:t>. Strings are one of the most commonly used data types in Python and are enclosed in 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), 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), or triple quotes (</a:t>
            </a:r>
            <a:r>
              <a:rPr lang="en-US" sz="2400" b="1" dirty="0">
                <a:solidFill>
                  <a:srgbClr val="C00000"/>
                </a:solidFill>
              </a:rPr>
              <a:t>'''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US" sz="2400" b="1" dirty="0"/>
              <a:t>Features of String: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</a:t>
            </a:r>
            <a:r>
              <a:rPr lang="en-US" sz="2400" b="1" dirty="0"/>
              <a:t>sequence of characters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Immutable</a:t>
            </a:r>
            <a:r>
              <a:rPr lang="en-US" sz="2400" dirty="0"/>
              <a:t> (cannot be changed after creation).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Indexed</a:t>
            </a:r>
            <a:r>
              <a:rPr lang="en-US" sz="2400" dirty="0"/>
              <a:t> by integers starting from 0.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5687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7E55-C673-353F-C9DA-5E6A5F0F9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Creating and Storing Strings:</a:t>
            </a:r>
          </a:p>
          <a:p>
            <a:pPr marL="0" indent="0">
              <a:buNone/>
            </a:pPr>
            <a:r>
              <a:rPr lang="en-US" sz="2400" dirty="0"/>
              <a:t>Python, strings are sequences of characters used to </a:t>
            </a:r>
            <a:r>
              <a:rPr lang="en-US" sz="2400" b="1" dirty="0">
                <a:solidFill>
                  <a:srgbClr val="C00000"/>
                </a:solidFill>
              </a:rPr>
              <a:t>store text data</a:t>
            </a:r>
            <a:r>
              <a:rPr lang="en-US" sz="2400" dirty="0"/>
              <a:t>. They are </a:t>
            </a:r>
            <a:r>
              <a:rPr lang="en-US" sz="2400" b="1" dirty="0"/>
              <a:t>immutable</a:t>
            </a:r>
            <a:r>
              <a:rPr lang="en-US" sz="2400" dirty="0"/>
              <a:t>, meaning they cannot be changed after creation. </a:t>
            </a:r>
          </a:p>
          <a:p>
            <a:pPr marL="0" indent="0">
              <a:buNone/>
            </a:pPr>
            <a:r>
              <a:rPr lang="en-US" sz="2400" dirty="0"/>
              <a:t>Python provides multiple ways to </a:t>
            </a:r>
            <a:r>
              <a:rPr lang="en-US" sz="2400" b="1" dirty="0">
                <a:solidFill>
                  <a:srgbClr val="C00000"/>
                </a:solidFill>
              </a:rPr>
              <a:t>create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manipulate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store</a:t>
            </a:r>
            <a:r>
              <a:rPr lang="en-US" sz="2400" dirty="0"/>
              <a:t> strings.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 Creating Strings:</a:t>
            </a:r>
          </a:p>
          <a:p>
            <a:pPr marL="0" indent="0">
              <a:buNone/>
            </a:pPr>
            <a:r>
              <a:rPr lang="en-US" sz="2400" dirty="0"/>
              <a:t>Strings in Python can be created using:</a:t>
            </a:r>
          </a:p>
          <a:p>
            <a:r>
              <a:rPr lang="en-US" sz="2400" dirty="0"/>
              <a:t>Single quotes (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dirty="0"/>
              <a:t>)</a:t>
            </a:r>
          </a:p>
          <a:p>
            <a:r>
              <a:rPr lang="en-US" sz="2400" dirty="0"/>
              <a:t>Double quotes (</a:t>
            </a:r>
            <a:r>
              <a:rPr lang="en-US" sz="2400" b="1" dirty="0">
                <a:solidFill>
                  <a:srgbClr val="C00000"/>
                </a:solidFill>
              </a:rPr>
              <a:t>"</a:t>
            </a:r>
            <a:r>
              <a:rPr lang="en-US" sz="2400" dirty="0"/>
              <a:t>)</a:t>
            </a:r>
          </a:p>
          <a:p>
            <a:r>
              <a:rPr lang="en-US" sz="2400" dirty="0"/>
              <a:t>Triple quotes (</a:t>
            </a:r>
            <a:r>
              <a:rPr lang="en-US" sz="2400" b="1" dirty="0">
                <a:solidFill>
                  <a:srgbClr val="C00000"/>
                </a:solidFill>
              </a:rPr>
              <a:t>'''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"""</a:t>
            </a:r>
            <a:r>
              <a:rPr lang="en-US" sz="2400" dirty="0"/>
              <a:t>) (for multi-line strings)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3261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961F-B66D-F090-2BC1-D88D58E61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7642-2D11-D974-6C15-EDD8A14F4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Creating Strings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CC643-357C-481D-7783-60210D4F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99" y="1633714"/>
            <a:ext cx="6661629" cy="32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56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A91BC-656C-A479-4FF2-AD81F31F6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A75AA-DBE8-48AB-9358-5154D180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2. Storing Strings in Variables:</a:t>
            </a:r>
          </a:p>
          <a:p>
            <a:pPr marL="0" indent="0">
              <a:buNone/>
            </a:pPr>
            <a:r>
              <a:rPr lang="en-US" sz="2400" dirty="0"/>
              <a:t>Strings are stored as </a:t>
            </a:r>
            <a:r>
              <a:rPr lang="en-US" sz="2400" b="1" dirty="0">
                <a:solidFill>
                  <a:srgbClr val="C00000"/>
                </a:solidFill>
              </a:rPr>
              <a:t>objects</a:t>
            </a:r>
            <a:r>
              <a:rPr lang="en-US" sz="2400" dirty="0"/>
              <a:t> in memory and assigned to variables.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0AF55-7208-52ED-B722-E0D83D97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84" y="2286143"/>
            <a:ext cx="9605965" cy="25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3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B466-514F-221E-C43F-00598DBA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CDF7-3623-B8F8-D224-7C120E27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346710"/>
            <a:ext cx="2555489" cy="648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Creating Strings: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71321-2B55-F763-B25B-DC43E0BF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34" y="346710"/>
            <a:ext cx="8399754" cy="62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8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D2C2-CDD4-F672-5BD9-DBA887B17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46853-483E-2ED0-11B1-45A813F92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1C8D2-23A3-3823-6CD4-A2CBCC57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45" y="1282658"/>
            <a:ext cx="5649104" cy="19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8E85-8426-4AB7-AD5A-5C275C2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2247900"/>
            <a:ext cx="10567219" cy="1181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36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What is Programming? : </a:t>
            </a:r>
            <a:r>
              <a:rPr lang="en-IN" sz="3600" dirty="0">
                <a:latin typeface="+mj-lt"/>
              </a:rPr>
              <a:t>Writing a Program</a:t>
            </a:r>
            <a:endParaRPr lang="en-IN" sz="36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IN" sz="3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What is Programming Language? : </a:t>
            </a:r>
            <a:r>
              <a:rPr lang="en-IN" sz="3600" dirty="0">
                <a:latin typeface="+mj-lt"/>
              </a:rPr>
              <a:t>Is a Collection of </a:t>
            </a:r>
            <a:r>
              <a:rPr lang="en-IN" sz="3600" b="1" dirty="0">
                <a:solidFill>
                  <a:srgbClr val="C00000"/>
                </a:solidFill>
                <a:latin typeface="+mj-lt"/>
              </a:rPr>
              <a:t>Tokens</a:t>
            </a:r>
            <a:r>
              <a:rPr lang="en-IN" sz="3600" dirty="0">
                <a:latin typeface="+mj-lt"/>
              </a:rPr>
              <a:t>.</a:t>
            </a:r>
            <a:endParaRPr lang="en-IN" sz="3600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735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F114-10DD-94CF-D666-A409AC158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06D8-E5EB-3EB5-8541-37F835017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34144"/>
            <a:ext cx="1065911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Basic String Operations:</a:t>
            </a:r>
          </a:p>
          <a:p>
            <a:pPr marL="0" indent="0">
              <a:buNone/>
            </a:pPr>
            <a:r>
              <a:rPr lang="en-US" sz="2400" dirty="0"/>
              <a:t>Python provides various </a:t>
            </a:r>
            <a:r>
              <a:rPr lang="en-US" sz="2400" b="1" dirty="0"/>
              <a:t>operations</a:t>
            </a:r>
            <a:r>
              <a:rPr lang="en-US" sz="2400" dirty="0"/>
              <a:t> for working with strings, including </a:t>
            </a:r>
            <a:r>
              <a:rPr lang="en-US" sz="2400" b="1" dirty="0">
                <a:solidFill>
                  <a:srgbClr val="C00000"/>
                </a:solidFill>
              </a:rPr>
              <a:t>concatenation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repetition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slicing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searching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formatting</a:t>
            </a:r>
            <a:r>
              <a:rPr lang="en-US" sz="2400" dirty="0"/>
              <a:t>. Strings in Python are </a:t>
            </a:r>
            <a:r>
              <a:rPr lang="en-US" sz="2400" b="1" dirty="0"/>
              <a:t>immutable</a:t>
            </a:r>
            <a:r>
              <a:rPr lang="en-US" sz="2400" dirty="0"/>
              <a:t>, meaning their values cannot be changed after creation.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Concatenation</a:t>
            </a:r>
            <a:r>
              <a:rPr lang="en-US" sz="2400" dirty="0"/>
              <a:t> (+)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Repetition</a:t>
            </a:r>
            <a:r>
              <a:rPr lang="en-US" sz="2400" dirty="0"/>
              <a:t> (*)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Indexing</a:t>
            </a:r>
            <a:r>
              <a:rPr lang="en-US" sz="2400" dirty="0"/>
              <a:t> ([]):</a:t>
            </a:r>
          </a:p>
          <a:p>
            <a:pPr marL="457200" indent="-457200">
              <a:buAutoNum type="arabicPeriod"/>
            </a:pPr>
            <a:r>
              <a:rPr lang="en-US" sz="2400" dirty="0"/>
              <a:t>String </a:t>
            </a:r>
            <a:r>
              <a:rPr lang="en-US" sz="2400" b="1" dirty="0"/>
              <a:t>Slicing</a:t>
            </a:r>
            <a:r>
              <a:rPr lang="en-US" sz="2400" dirty="0"/>
              <a:t> ([:]) </a:t>
            </a:r>
          </a:p>
          <a:p>
            <a:pPr marL="457200" indent="-457200">
              <a:buAutoNum type="arabicPeriod"/>
            </a:pPr>
            <a:r>
              <a:rPr lang="en-US" sz="2400" dirty="0"/>
              <a:t>Checking </a:t>
            </a:r>
            <a:r>
              <a:rPr lang="en-US" sz="2400" b="1" dirty="0"/>
              <a:t>Substring</a:t>
            </a:r>
            <a:r>
              <a:rPr lang="en-US" sz="2400" dirty="0"/>
              <a:t> (in, not in)</a:t>
            </a:r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6344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D8EF2-663B-4277-19EB-FD9DFF3A5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35E0-660D-F7AF-8349-988FA64A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String Concatenation (+):</a:t>
            </a:r>
          </a:p>
          <a:p>
            <a:pPr marL="0" indent="0">
              <a:buNone/>
            </a:pPr>
            <a:r>
              <a:rPr lang="en-US" sz="2400" dirty="0"/>
              <a:t>Concatenation means </a:t>
            </a:r>
            <a:r>
              <a:rPr lang="en-US" sz="2400" b="1" dirty="0">
                <a:solidFill>
                  <a:srgbClr val="C00000"/>
                </a:solidFill>
              </a:rPr>
              <a:t>joining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or </a:t>
            </a:r>
            <a:r>
              <a:rPr lang="en-US" sz="2400" b="1" dirty="0"/>
              <a:t>more</a:t>
            </a:r>
            <a:r>
              <a:rPr lang="en-US" sz="2400" dirty="0"/>
              <a:t> </a:t>
            </a:r>
            <a:r>
              <a:rPr lang="en-US" sz="2400" b="1" dirty="0"/>
              <a:t>strings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✔️</a:t>
            </a:r>
            <a:r>
              <a:rPr lang="en-US" sz="2400" dirty="0"/>
              <a:t> </a:t>
            </a:r>
            <a:r>
              <a:rPr lang="en-US" sz="2400" b="1" dirty="0"/>
              <a:t>Use Case: </a:t>
            </a:r>
            <a:r>
              <a:rPr lang="en-US" sz="2400" dirty="0"/>
              <a:t>Combining names, sentences, or messages.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65214-C0B7-F113-F7E4-32FF5538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38" y="1937437"/>
            <a:ext cx="6295133" cy="22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4CB58-8024-B841-9638-D5310CE5A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CEF1-4383-FBFD-6250-7F749035C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String Repetition (*): </a:t>
            </a:r>
            <a:r>
              <a:rPr lang="en-US" sz="2400" b="1" dirty="0">
                <a:solidFill>
                  <a:srgbClr val="C00000"/>
                </a:solidFill>
              </a:rPr>
              <a:t>Repeats</a:t>
            </a:r>
            <a:r>
              <a:rPr lang="en-US" sz="2400" b="1" dirty="0"/>
              <a:t> </a:t>
            </a:r>
            <a:r>
              <a:rPr lang="en-US" sz="2400" dirty="0"/>
              <a:t>a string </a:t>
            </a:r>
            <a:r>
              <a:rPr lang="en-US" sz="2400" b="1" dirty="0"/>
              <a:t>multiple times.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3. String Indexing ([]): </a:t>
            </a:r>
            <a:r>
              <a:rPr lang="en-US" sz="2400" b="1" dirty="0">
                <a:solidFill>
                  <a:srgbClr val="C00000"/>
                </a:solidFill>
              </a:rPr>
              <a:t>Accessing Characters in String </a:t>
            </a:r>
            <a:r>
              <a:rPr lang="en-US" sz="2400" dirty="0"/>
              <a:t>by </a:t>
            </a:r>
            <a:r>
              <a:rPr lang="en-US" sz="2400" b="1" dirty="0"/>
              <a:t>Index Number</a:t>
            </a:r>
          </a:p>
          <a:p>
            <a:pPr marL="0" indent="0">
              <a:buNone/>
            </a:pPr>
            <a:r>
              <a:rPr lang="en-US" sz="2400" dirty="0"/>
              <a:t>Each character in a string has an </a:t>
            </a:r>
            <a:r>
              <a:rPr lang="en-US" sz="2400" b="1" dirty="0">
                <a:solidFill>
                  <a:srgbClr val="C00000"/>
                </a:solidFill>
              </a:rPr>
              <a:t>index</a:t>
            </a:r>
            <a:r>
              <a:rPr lang="en-US" sz="2400" dirty="0"/>
              <a:t> </a:t>
            </a:r>
            <a:r>
              <a:rPr lang="en-US" sz="2400" b="1" dirty="0"/>
              <a:t>starting from 0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540B4-8520-C0B5-C09C-170BD3CA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69" y="1440875"/>
            <a:ext cx="8038095" cy="12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FF434-1078-0DA4-27F2-CA6E7EC2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48" y="4626649"/>
            <a:ext cx="7323809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5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0243E-5811-C68F-C9E0-17E8F253E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0240-CF09-56A6-E330-F9AE4D91C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String Slicing ([:]) :</a:t>
            </a:r>
          </a:p>
          <a:p>
            <a:pPr marL="0" indent="0">
              <a:buNone/>
            </a:pPr>
            <a:r>
              <a:rPr lang="en-US" sz="2400" dirty="0"/>
              <a:t>Extracts</a:t>
            </a:r>
            <a:r>
              <a:rPr lang="en-US" sz="2400" b="1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substring</a:t>
            </a:r>
            <a:r>
              <a:rPr lang="en-US" sz="2400" dirty="0"/>
              <a:t> from a string. 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9F835-04D9-6579-4FB3-F181F392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47" y="1961043"/>
            <a:ext cx="8152381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7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3C42F-B195-E6DC-7A70-8904C077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78B3A-121F-9CC1-C4F1-940769A5D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Checking Substring (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): </a:t>
            </a:r>
            <a:r>
              <a:rPr lang="en-US" sz="2400" dirty="0"/>
              <a:t>Check if a </a:t>
            </a:r>
            <a:r>
              <a:rPr lang="en-US" sz="2400" b="1" dirty="0">
                <a:solidFill>
                  <a:srgbClr val="C00000"/>
                </a:solidFill>
              </a:rPr>
              <a:t>substring exists </a:t>
            </a:r>
            <a:r>
              <a:rPr lang="en-US" sz="2400" dirty="0"/>
              <a:t>within a string.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D6231-16D9-19A8-8FB1-77CCF696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43" y="1593131"/>
            <a:ext cx="6857143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4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8D87-3B17-3F4C-D1EA-38D95465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8476-DA87-B6B0-DE73-1C9DD7394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4" y="419740"/>
            <a:ext cx="10911435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String Methods: </a:t>
            </a:r>
            <a:r>
              <a:rPr lang="en-US" sz="2400" dirty="0"/>
              <a:t>Python provides several </a:t>
            </a:r>
            <a:r>
              <a:rPr lang="en-US" sz="2400" b="1" dirty="0"/>
              <a:t>built-in methods </a:t>
            </a:r>
            <a:r>
              <a:rPr lang="en-US" sz="2400" dirty="0"/>
              <a:t>for manipulating strings.</a:t>
            </a: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E0D46C-3B50-6127-2419-4558F558FB5C}"/>
              </a:ext>
            </a:extLst>
          </p:cNvPr>
          <p:cNvGraphicFramePr>
            <a:graphicFrameLocks noGrp="1"/>
          </p:cNvGraphicFramePr>
          <p:nvPr/>
        </p:nvGraphicFramePr>
        <p:xfrm>
          <a:off x="765736" y="936211"/>
          <a:ext cx="10636721" cy="5409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1326">
                  <a:extLst>
                    <a:ext uri="{9D8B030D-6E8A-4147-A177-3AD203B41FA5}">
                      <a16:colId xmlns:a16="http://schemas.microsoft.com/office/drawing/2014/main" val="1773201877"/>
                    </a:ext>
                  </a:extLst>
                </a:gridCol>
                <a:gridCol w="4311749">
                  <a:extLst>
                    <a:ext uri="{9D8B030D-6E8A-4147-A177-3AD203B41FA5}">
                      <a16:colId xmlns:a16="http://schemas.microsoft.com/office/drawing/2014/main" val="1897983266"/>
                    </a:ext>
                  </a:extLst>
                </a:gridCol>
                <a:gridCol w="4813646">
                  <a:extLst>
                    <a:ext uri="{9D8B030D-6E8A-4147-A177-3AD203B41FA5}">
                      <a16:colId xmlns:a16="http://schemas.microsoft.com/office/drawing/2014/main" val="88271760"/>
                    </a:ext>
                  </a:extLst>
                </a:gridCol>
              </a:tblGrid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Method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Description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Example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1661318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len()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Returns string length.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len("Python") → 6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1983337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lower()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Converts to lowercase.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"PYTHON".lower() → "python"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618034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upper()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Converts to uppercase.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"python".upper() → "PYTHON"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5426243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strip()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Removes spaces from both ends.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 hello ".strip() → "hello"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0429439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replace()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Replaces a substring.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"hello world".replace("world", "Python") → "hello Python"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500682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split()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Splits string into a list.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"apple,banana".split(",") → ['apple', 'banana']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107951"/>
                  </a:ext>
                </a:extLst>
              </a:tr>
              <a:tr h="670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join()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Joins list elements into a 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"-".join(['apple', 'banana']) → "apple-banana"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70617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find()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Returns index of substring.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</a:t>
                      </a:r>
                      <a:r>
                        <a:rPr lang="en-IN" sz="2000" kern="100" dirty="0" err="1">
                          <a:effectLst/>
                        </a:rPr>
                        <a:t>hello".find</a:t>
                      </a:r>
                      <a:r>
                        <a:rPr lang="en-IN" sz="2000" kern="100" dirty="0">
                          <a:effectLst/>
                        </a:rPr>
                        <a:t>("l") → 2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6909378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startswith()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Checks if string starts with a substring.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"hello".startswith("he") → True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589095"/>
                  </a:ext>
                </a:extLst>
              </a:tr>
              <a:tr h="5851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endswith()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Checks if string ends with a substring.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"hello".</a:t>
                      </a:r>
                      <a:r>
                        <a:rPr lang="en-IN" sz="2000" kern="100" dirty="0" err="1">
                          <a:effectLst/>
                        </a:rPr>
                        <a:t>endswith</a:t>
                      </a:r>
                      <a:r>
                        <a:rPr lang="en-IN" sz="2000" kern="100" dirty="0">
                          <a:effectLst/>
                        </a:rPr>
                        <a:t>("lo") → True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9478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142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0C12-C530-4054-CFE9-8A6DAC61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Built-in String Handling Functions:</a:t>
            </a:r>
          </a:p>
          <a:p>
            <a:pPr marL="0" indent="0">
              <a:buNone/>
            </a:pPr>
            <a:r>
              <a:rPr lang="en-US" sz="2400" dirty="0"/>
              <a:t>Python provides several </a:t>
            </a:r>
            <a:r>
              <a:rPr lang="en-US" sz="2400" b="1" dirty="0">
                <a:solidFill>
                  <a:srgbClr val="C00000"/>
                </a:solidFill>
              </a:rPr>
              <a:t>built-in</a:t>
            </a:r>
            <a:r>
              <a:rPr lang="en-US" sz="2400" b="1" dirty="0"/>
              <a:t> string handling functions </a:t>
            </a:r>
            <a:r>
              <a:rPr lang="en-US" sz="2400" dirty="0"/>
              <a:t>that help in performing various operations on strings.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len</a:t>
            </a:r>
            <a:r>
              <a:rPr lang="en-US" sz="2400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lower() &amp; upper()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strip(), </a:t>
            </a:r>
            <a:r>
              <a:rPr lang="en-US" sz="2400" dirty="0" err="1"/>
              <a:t>lstrip</a:t>
            </a:r>
            <a:r>
              <a:rPr lang="en-US" sz="2400" dirty="0"/>
              <a:t>(), </a:t>
            </a:r>
            <a:r>
              <a:rPr lang="en-US" sz="2400" dirty="0" err="1"/>
              <a:t>rstrip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Replace()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split() &amp; join()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find() &amp; index()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startswith</a:t>
            </a:r>
            <a:r>
              <a:rPr lang="en-US" sz="2400" dirty="0"/>
              <a:t>() &amp; </a:t>
            </a:r>
            <a:r>
              <a:rPr lang="en-US" sz="2400" dirty="0" err="1"/>
              <a:t>endswith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isalpha</a:t>
            </a:r>
            <a:r>
              <a:rPr lang="en-US" sz="2400" dirty="0"/>
              <a:t>(), </a:t>
            </a:r>
            <a:r>
              <a:rPr lang="en-US" sz="2400" dirty="0" err="1"/>
              <a:t>isdigit</a:t>
            </a:r>
            <a:r>
              <a:rPr lang="en-US" sz="2400" dirty="0"/>
              <a:t>(), </a:t>
            </a:r>
            <a:r>
              <a:rPr lang="en-US" sz="2400" dirty="0" err="1"/>
              <a:t>isalnum</a:t>
            </a:r>
            <a:r>
              <a:rPr lang="en-US" sz="2400" dirty="0"/>
              <a:t>()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title() &amp; capitalize()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5803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68E5E-13CC-F7E3-136C-367A7356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7307-1116-34EC-E5A7-E522C4CB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 err="1"/>
              <a:t>len</a:t>
            </a:r>
            <a:r>
              <a:rPr lang="en-US" sz="2400" b="1" dirty="0"/>
              <a:t>() </a:t>
            </a:r>
            <a:r>
              <a:rPr lang="en-US" sz="2400" dirty="0"/>
              <a:t>– Get the Length of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0C7BF-43B3-9477-DFA2-B60F3DE5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24" y="2177864"/>
            <a:ext cx="2683194" cy="832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173F0-F75F-8B88-102F-DDF89059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666" y="4050914"/>
            <a:ext cx="4238095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95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lower() &amp; upper() </a:t>
            </a:r>
            <a:r>
              <a:rPr lang="en-US" sz="2400" dirty="0"/>
              <a:t>– Convert Case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B794E-CA20-07DC-72E2-2FAA2829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85" y="2010524"/>
            <a:ext cx="5371429" cy="10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0A2B0-129A-162D-4321-A554AD3C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85" y="4343400"/>
            <a:ext cx="6580952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21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strip(), </a:t>
            </a:r>
            <a:r>
              <a:rPr lang="en-US" sz="2400" b="1" dirty="0" err="1"/>
              <a:t>lstrip</a:t>
            </a:r>
            <a:r>
              <a:rPr lang="en-US" sz="2400" b="1" dirty="0"/>
              <a:t>(), </a:t>
            </a:r>
            <a:r>
              <a:rPr lang="en-US" sz="2400" b="1" dirty="0" err="1"/>
              <a:t>rstrip</a:t>
            </a:r>
            <a:r>
              <a:rPr lang="en-US" sz="2400" b="1" dirty="0"/>
              <a:t>() – </a:t>
            </a:r>
            <a:r>
              <a:rPr lang="en-US" sz="2400" dirty="0"/>
              <a:t>Remove Whitespaces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728A-045C-6E2F-BE9B-A820B66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57" y="1752010"/>
            <a:ext cx="8193756" cy="1568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00B76-D8E8-562F-EE5E-5A15987A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509" y="3992791"/>
            <a:ext cx="7122572" cy="20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4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CEF0-84DA-C349-BECB-95139735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7AC5D-D562-6CB0-A46A-D66053D9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89858"/>
            <a:ext cx="10659110" cy="59109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Python Tokens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US" sz="2400" dirty="0"/>
              <a:t>In Python, </a:t>
            </a:r>
            <a:r>
              <a:rPr lang="en-US" sz="2400" b="1" dirty="0"/>
              <a:t>tokens</a:t>
            </a:r>
            <a:r>
              <a:rPr lang="en-US" sz="2400" dirty="0"/>
              <a:t> are the </a:t>
            </a:r>
            <a:r>
              <a:rPr lang="en-US" sz="2400" b="1" dirty="0">
                <a:solidFill>
                  <a:srgbClr val="002060"/>
                </a:solidFill>
              </a:rPr>
              <a:t>smallest individual units </a:t>
            </a:r>
            <a:r>
              <a:rPr lang="en-US" sz="2400" dirty="0"/>
              <a:t>of the program that have a meaningful role. Python breaks every program into these tokens during the lexical analysis phase.</a:t>
            </a:r>
          </a:p>
          <a:p>
            <a:pPr marL="0" indent="0">
              <a:buNone/>
            </a:pPr>
            <a:r>
              <a:rPr lang="en-US" sz="2400" dirty="0"/>
              <a:t>There are </a:t>
            </a:r>
            <a:r>
              <a:rPr lang="en-US" sz="2400" b="1" dirty="0"/>
              <a:t>5 types of Python tokens</a:t>
            </a:r>
            <a:r>
              <a:rPr lang="en-US" sz="2400" dirty="0"/>
              <a:t>:</a:t>
            </a:r>
          </a:p>
          <a:p>
            <a:pPr marL="457200" indent="-457200">
              <a:buAutoNum type="arabicPeriod"/>
            </a:pPr>
            <a:r>
              <a:rPr lang="en-IN" sz="2400" dirty="0"/>
              <a:t>Keywords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Identifiers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IN" sz="2400" dirty="0"/>
              <a:t>Literals</a:t>
            </a:r>
          </a:p>
          <a:p>
            <a:pPr lvl="1"/>
            <a:r>
              <a:rPr lang="en-IN" sz="2400" dirty="0"/>
              <a:t>String Literals</a:t>
            </a:r>
          </a:p>
          <a:p>
            <a:pPr lvl="1"/>
            <a:r>
              <a:rPr lang="en-IN" sz="2400" dirty="0"/>
              <a:t>Numeric Literals</a:t>
            </a:r>
          </a:p>
          <a:p>
            <a:pPr lvl="1"/>
            <a:r>
              <a:rPr lang="en-IN" sz="2400" dirty="0"/>
              <a:t>Boolean Literals</a:t>
            </a:r>
          </a:p>
          <a:p>
            <a:pPr lvl="1"/>
            <a:r>
              <a:rPr lang="en-IN" sz="2400" dirty="0"/>
              <a:t>Special Literal (None)</a:t>
            </a:r>
          </a:p>
          <a:p>
            <a:pPr lvl="1"/>
            <a:r>
              <a:rPr lang="en-IN" sz="2400" dirty="0"/>
              <a:t>Collection Literals</a:t>
            </a:r>
          </a:p>
          <a:p>
            <a:pPr marL="457200" indent="-457200">
              <a:buAutoNum type="arabicPeriod"/>
            </a:pPr>
            <a:r>
              <a:rPr lang="en-IN" sz="2400" dirty="0"/>
              <a:t>Operators</a:t>
            </a:r>
          </a:p>
          <a:p>
            <a:pPr marL="457200" indent="-457200">
              <a:buAutoNum type="arabicPeriod"/>
            </a:pPr>
            <a:r>
              <a:rPr lang="en-IN" sz="2400" dirty="0"/>
              <a:t>Punctuators</a:t>
            </a:r>
          </a:p>
          <a:p>
            <a:pPr marL="457200" indent="-457200">
              <a:buAutoNum type="arabicPeriod"/>
            </a:pPr>
            <a:r>
              <a:rPr lang="en-IN" sz="2400" dirty="0"/>
              <a:t>Comments</a:t>
            </a:r>
          </a:p>
          <a:p>
            <a:pPr marL="457200" indent="-457200">
              <a:buAutoNum type="arabicPeriod"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859050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replace() </a:t>
            </a:r>
            <a:r>
              <a:rPr lang="en-US" sz="2400" dirty="0"/>
              <a:t>– Replace a Substring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F631A-F209-BB07-C865-F160C777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13" y="2097581"/>
            <a:ext cx="7093881" cy="765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AE062-C68D-E0F7-6BF9-03768D61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13" y="3995058"/>
            <a:ext cx="8152381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55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split() &amp; join() </a:t>
            </a:r>
            <a:r>
              <a:rPr lang="en-US" sz="2400" dirty="0"/>
              <a:t>– Splitting and Joining Strings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E2D09-E3CC-F63F-F335-B57BD482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00" y="1937723"/>
            <a:ext cx="9026910" cy="1306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0DA72-B95A-DA82-FB33-1A530B1A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123" y="3943472"/>
            <a:ext cx="8209524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17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find() &amp; index() – </a:t>
            </a:r>
            <a:r>
              <a:rPr lang="en-US" sz="2400" dirty="0"/>
              <a:t>Find Substring Position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B8BE6-032D-E300-229A-376453F4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10" y="2098970"/>
            <a:ext cx="9466682" cy="1221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C8F28-2211-965E-9D01-ACA35EEC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52" y="3861115"/>
            <a:ext cx="6827486" cy="18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47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7. </a:t>
            </a:r>
            <a:r>
              <a:rPr lang="en-US" sz="2400" b="1" dirty="0" err="1"/>
              <a:t>startswith</a:t>
            </a:r>
            <a:r>
              <a:rPr lang="en-US" sz="2400" b="1" dirty="0"/>
              <a:t>() &amp; </a:t>
            </a:r>
            <a:r>
              <a:rPr lang="en-US" sz="2400" b="1" dirty="0" err="1"/>
              <a:t>endswith</a:t>
            </a:r>
            <a:r>
              <a:rPr lang="en-US" sz="2400" b="1" dirty="0"/>
              <a:t>() – </a:t>
            </a:r>
            <a:r>
              <a:rPr lang="en-US" sz="2400" dirty="0"/>
              <a:t>Check String Start/End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E3A0C-0618-4480-0CAB-1011D8D5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57" y="2041808"/>
            <a:ext cx="5148334" cy="138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E1BBF-64D1-2E47-E41F-9DF619C4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71" y="4026492"/>
            <a:ext cx="8298223" cy="16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42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8. </a:t>
            </a:r>
            <a:r>
              <a:rPr lang="en-US" sz="2400" b="1" dirty="0" err="1"/>
              <a:t>isalpha</a:t>
            </a:r>
            <a:r>
              <a:rPr lang="en-US" sz="2400" b="1" dirty="0"/>
              <a:t>(), </a:t>
            </a:r>
            <a:r>
              <a:rPr lang="en-US" sz="2400" b="1" dirty="0" err="1"/>
              <a:t>isdigit</a:t>
            </a:r>
            <a:r>
              <a:rPr lang="en-US" sz="2400" b="1" dirty="0"/>
              <a:t>(), </a:t>
            </a:r>
            <a:r>
              <a:rPr lang="en-US" sz="2400" b="1" dirty="0" err="1"/>
              <a:t>isalnum</a:t>
            </a:r>
            <a:r>
              <a:rPr lang="en-US" sz="2400" b="1" dirty="0"/>
              <a:t>() – </a:t>
            </a:r>
            <a:r>
              <a:rPr lang="en-US" sz="2400" dirty="0"/>
              <a:t>Character Checks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48F27-0675-CB6B-8719-7C04F6B8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51" y="1595523"/>
            <a:ext cx="8921043" cy="148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104C6-D2C2-3657-D47C-800F49D2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95" y="3429000"/>
            <a:ext cx="6066667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34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726-93AB-2218-7E70-1A58B7F1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D09E-E65A-5702-B8AB-63AEFF05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9. title() &amp; capitalize() – </a:t>
            </a:r>
            <a:r>
              <a:rPr lang="en-US" sz="2400" dirty="0"/>
              <a:t>Format String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904C-7F57-38B0-1910-4242F1E6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95" y="2039771"/>
            <a:ext cx="8410103" cy="121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F05C4-651B-C8D0-2EEA-A87CA693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94" y="3853010"/>
            <a:ext cx="7937887" cy="16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1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E42A8-2C21-9005-88BB-02FB7A10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7DD6704-5307-4217-5887-10E4DFF11C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9" cy="70543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434">
                  <a:extLst>
                    <a:ext uri="{9D8B030D-6E8A-4147-A177-3AD203B41FA5}">
                      <a16:colId xmlns:a16="http://schemas.microsoft.com/office/drawing/2014/main" val="4009757004"/>
                    </a:ext>
                  </a:extLst>
                </a:gridCol>
                <a:gridCol w="2027103">
                  <a:extLst>
                    <a:ext uri="{9D8B030D-6E8A-4147-A177-3AD203B41FA5}">
                      <a16:colId xmlns:a16="http://schemas.microsoft.com/office/drawing/2014/main" val="1229106023"/>
                    </a:ext>
                  </a:extLst>
                </a:gridCol>
                <a:gridCol w="4847422">
                  <a:extLst>
                    <a:ext uri="{9D8B030D-6E8A-4147-A177-3AD203B41FA5}">
                      <a16:colId xmlns:a16="http://schemas.microsoft.com/office/drawing/2014/main" val="135313225"/>
                    </a:ext>
                  </a:extLst>
                </a:gridCol>
                <a:gridCol w="4381040">
                  <a:extLst>
                    <a:ext uri="{9D8B030D-6E8A-4147-A177-3AD203B41FA5}">
                      <a16:colId xmlns:a16="http://schemas.microsoft.com/office/drawing/2014/main" val="4155678527"/>
                    </a:ext>
                  </a:extLst>
                </a:gridCol>
              </a:tblGrid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Method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Syntax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Description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Example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12735783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the length of the string (number of characters).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len("Hello") → 5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959174198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lower()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string.lower()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all characters to lowercase.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"Hello".lower()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350088940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upper()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string.upper()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all characters to uppercase.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"hello".upper()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994178675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leading and trailing spaces.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 hello ".strip()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08555656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lstrip()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string.lstrip()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leading spaces (left side).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 hello".lstrip()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134192570"/>
                  </a:ext>
                </a:extLst>
              </a:tr>
              <a:tr h="20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string.rstrip()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Removes trailing spaces (right side).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".rstrip() → "hello"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725700028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replace()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string.replace(old, new)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Replaces occurrences of a substring with another.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world".replace("world", "Python") → "hello Python"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615798845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split()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string.split(separator)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Splits the string into a list based on a separator (default is space).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"apple,banana,grape".split(",") → ["apple", "banana", "grape"]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523019484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join()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 err="1">
                          <a:effectLst/>
                        </a:rPr>
                        <a:t>separator.join</a:t>
                      </a:r>
                      <a:r>
                        <a:rPr lang="en-IN" sz="1400" kern="100" dirty="0">
                          <a:effectLst/>
                        </a:rPr>
                        <a:t>(</a:t>
                      </a:r>
                      <a:r>
                        <a:rPr lang="en-IN" sz="1400" kern="100" dirty="0" err="1">
                          <a:effectLst/>
                        </a:rPr>
                        <a:t>iterable</a:t>
                      </a:r>
                      <a:r>
                        <a:rPr lang="en-IN" sz="1400" kern="100" dirty="0">
                          <a:effectLst/>
                        </a:rPr>
                        <a:t>)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Joins elements of an iterable into a string using the specified separator.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",".join(["apple", "banana", "grape"]) → "apple,banana,grape"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109785240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find()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string.find(substring)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Returns the index of the first occurrence of a substring, or -1 if not found.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"hello </a:t>
                      </a:r>
                      <a:r>
                        <a:rPr lang="en-IN" sz="1400" kern="100" dirty="0" err="1">
                          <a:effectLst/>
                        </a:rPr>
                        <a:t>world".find</a:t>
                      </a:r>
                      <a:r>
                        <a:rPr lang="en-IN" sz="1400" kern="100" dirty="0">
                          <a:effectLst/>
                        </a:rPr>
                        <a:t>("world") → 6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2743903872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index()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string.index(substring)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Returns the index of the first occurrence of a substring, raises an error if not found.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world".index("world") → 6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546503161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startswith()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string.startswith(substring)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Checks if the string starts with a specific substring (returns True/False).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world".startswith("hello") → True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781224458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endswith()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string.endswith(substring)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Checks if the string ends with a specific substring (returns True/False).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world".endswith("world") → True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802387854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isalpha()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string.isalpha()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letters (A-Z, a-z),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"Hello".isalpha() → True, "Hello123".isalpha()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19591228"/>
                  </a:ext>
                </a:extLst>
              </a:tr>
              <a:tr h="417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isdigit()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string.isdigit()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digits (0-9),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"123".isdigit() → True, "12a3".isdigit()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1454990653"/>
                  </a:ext>
                </a:extLst>
              </a:tr>
              <a:tr h="5231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isalnum()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string.isalnum()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Returns True if all characters are alphanumeric (letters + digits), False otherwise.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"Hello123".isalnum() → True, "Hello 123".isalnum() → False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640310672"/>
                  </a:ext>
                </a:extLst>
              </a:tr>
              <a:tr h="31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title()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string.title()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the first letter of each word to uppercase.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"hello world".title() → "Hello World"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3811569785"/>
                  </a:ext>
                </a:extLst>
              </a:tr>
              <a:tr h="4274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capitalize()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string.capitalize()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</a:rPr>
                        <a:t>Converts the first letter of the string to uppercase, rest to lowercase.</a:t>
                      </a:r>
                      <a:endParaRPr lang="en-IN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</a:rPr>
                        <a:t>"hello </a:t>
                      </a:r>
                      <a:r>
                        <a:rPr lang="en-IN" sz="1400" kern="100" dirty="0" err="1">
                          <a:effectLst/>
                        </a:rPr>
                        <a:t>WORLD".capitalize</a:t>
                      </a:r>
                      <a:r>
                        <a:rPr lang="en-IN" sz="1400" kern="100" dirty="0">
                          <a:effectLst/>
                        </a:rPr>
                        <a:t>() → "Hello world"</a:t>
                      </a:r>
                      <a:endParaRPr lang="en-IN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746" marR="32746" marT="0" marB="0"/>
                </a:tc>
                <a:extLst>
                  <a:ext uri="{0D108BD9-81ED-4DB2-BD59-A6C34878D82A}">
                    <a16:rowId xmlns:a16="http://schemas.microsoft.com/office/drawing/2014/main" val="463273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511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C184F-E5A4-624C-DEFB-FBA38E0C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781C-D5F8-9B79-289B-9D30C7076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String Slicing and Joining:</a:t>
            </a:r>
          </a:p>
          <a:p>
            <a:pPr marL="0" indent="0">
              <a:buNone/>
            </a:pPr>
            <a:r>
              <a:rPr lang="en-US" sz="2400" b="1" dirty="0"/>
              <a:t>1. String Slicing in Python:</a:t>
            </a:r>
          </a:p>
          <a:p>
            <a:pPr marL="0" indent="0">
              <a:buNone/>
            </a:pPr>
            <a:r>
              <a:rPr lang="en-US" sz="2400" dirty="0"/>
              <a:t>String slicing is the process of </a:t>
            </a:r>
            <a:r>
              <a:rPr lang="en-US" sz="2400" b="1" dirty="0">
                <a:solidFill>
                  <a:srgbClr val="C00000"/>
                </a:solidFill>
              </a:rPr>
              <a:t>extracting a portion </a:t>
            </a:r>
            <a:r>
              <a:rPr lang="en-US" sz="2400" dirty="0"/>
              <a:t>(</a:t>
            </a:r>
            <a:r>
              <a:rPr lang="en-US" sz="2400" b="1" dirty="0"/>
              <a:t>substring</a:t>
            </a:r>
            <a:r>
              <a:rPr lang="en-US" sz="2400" dirty="0"/>
              <a:t>) of a string using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range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notation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 of Slicing: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start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starting index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inclusive</a:t>
            </a:r>
            <a:r>
              <a:rPr lang="en-US" sz="2400" dirty="0"/>
              <a:t>).</a:t>
            </a:r>
          </a:p>
          <a:p>
            <a:r>
              <a:rPr lang="en-US" sz="2400" b="1" dirty="0"/>
              <a:t>end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stopping index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C00000"/>
                </a:solidFill>
              </a:rPr>
              <a:t>exclusive</a:t>
            </a:r>
            <a:r>
              <a:rPr lang="en-US" sz="2400" dirty="0"/>
              <a:t>).</a:t>
            </a:r>
          </a:p>
          <a:p>
            <a:r>
              <a:rPr lang="en-US" sz="2400" b="1" dirty="0"/>
              <a:t>step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002060"/>
                </a:solidFill>
              </a:rPr>
              <a:t>step</a:t>
            </a:r>
            <a:r>
              <a:rPr lang="en-US" sz="2400" dirty="0"/>
              <a:t> (</a:t>
            </a:r>
            <a:r>
              <a:rPr lang="en-US" sz="2400" b="1" dirty="0"/>
              <a:t>interval</a:t>
            </a:r>
            <a:r>
              <a:rPr lang="en-US" sz="2400" dirty="0"/>
              <a:t>) for slicing (</a:t>
            </a:r>
            <a:r>
              <a:rPr lang="en-US" sz="2400" b="1" dirty="0">
                <a:solidFill>
                  <a:srgbClr val="C00000"/>
                </a:solidFill>
              </a:rPr>
              <a:t>default is 1</a:t>
            </a:r>
            <a:r>
              <a:rPr lang="en-US" sz="2400" dirty="0"/>
              <a:t>).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27FC3-0579-DE3C-5A88-174AB349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62" y="3049752"/>
            <a:ext cx="4438095" cy="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6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013E-CD3F-4CE0-3FB0-0B8F96A8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59A7-052B-A8D5-0FB8-39720F53C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64675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1.1 Basic Slicing: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800" b="1" dirty="0"/>
          </a:p>
          <a:p>
            <a:pPr marL="0" indent="0">
              <a:buNone/>
            </a:pPr>
            <a:r>
              <a:rPr lang="en-US" sz="2400" b="1" dirty="0"/>
              <a:t>1.2 Negative Indexing: </a:t>
            </a:r>
            <a:r>
              <a:rPr lang="en-US" sz="2400" dirty="0"/>
              <a:t>Python allows </a:t>
            </a:r>
            <a:r>
              <a:rPr lang="en-US" sz="2400" b="1" dirty="0">
                <a:solidFill>
                  <a:srgbClr val="C00000"/>
                </a:solidFill>
              </a:rPr>
              <a:t>negative indices </a:t>
            </a:r>
            <a:r>
              <a:rPr lang="en-US" sz="2400" dirty="0"/>
              <a:t>to </a:t>
            </a:r>
            <a:r>
              <a:rPr lang="en-US" sz="2400" b="1" dirty="0"/>
              <a:t>count from the </a:t>
            </a:r>
            <a:r>
              <a:rPr lang="en-US" sz="2400" b="1" dirty="0">
                <a:solidFill>
                  <a:srgbClr val="C00000"/>
                </a:solidFill>
              </a:rPr>
              <a:t>end</a:t>
            </a:r>
            <a:r>
              <a:rPr lang="en-US" sz="2400" b="1" dirty="0"/>
              <a:t> </a:t>
            </a:r>
            <a:r>
              <a:rPr lang="en-US" sz="2400" dirty="0"/>
              <a:t>of the string.</a:t>
            </a:r>
            <a:endParaRPr lang="en-IN" sz="2400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514C-F38F-0F22-B6B2-2DAE65C56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18" y="1044576"/>
            <a:ext cx="11020382" cy="2105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355C2-0BD8-5702-AEEE-2009E8B9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18" y="4327568"/>
            <a:ext cx="10600000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1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78BB1-DBF3-5F78-4B8B-496F019A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00CE-90EE-FAD9-74AA-882872EE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1.3 Using Step in Slicing: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step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argument</a:t>
            </a:r>
            <a:r>
              <a:rPr lang="en-US" sz="2400" dirty="0"/>
              <a:t> allows </a:t>
            </a:r>
            <a:r>
              <a:rPr lang="en-US" sz="2400" b="1" dirty="0"/>
              <a:t>skipping characters.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Case: </a:t>
            </a:r>
            <a:r>
              <a:rPr lang="en-US" sz="2400" b="1" dirty="0">
                <a:solidFill>
                  <a:srgbClr val="C00000"/>
                </a:solidFill>
              </a:rPr>
              <a:t>Extracting</a:t>
            </a:r>
            <a:r>
              <a:rPr lang="en-US" sz="2400" dirty="0"/>
              <a:t> specific parts of a string, </a:t>
            </a:r>
            <a:r>
              <a:rPr lang="en-US" sz="2400" b="1" dirty="0">
                <a:solidFill>
                  <a:srgbClr val="C00000"/>
                </a:solidFill>
              </a:rPr>
              <a:t>reversing</a:t>
            </a:r>
            <a:r>
              <a:rPr lang="en-US" sz="2400" dirty="0"/>
              <a:t> a string, </a:t>
            </a:r>
            <a:r>
              <a:rPr lang="en-US" sz="2400" b="1" dirty="0">
                <a:solidFill>
                  <a:srgbClr val="C00000"/>
                </a:solidFill>
              </a:rPr>
              <a:t>skipping</a:t>
            </a:r>
            <a:r>
              <a:rPr lang="en-US" sz="2400" dirty="0"/>
              <a:t> characters.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E2736-05C2-FFDD-1B5E-964C2033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2"/>
          <a:stretch/>
        </p:blipFill>
        <p:spPr>
          <a:xfrm>
            <a:off x="975988" y="1342713"/>
            <a:ext cx="10659110" cy="21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4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C3A9-B034-060B-29FE-0DFF88EB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319B-CFD4-2D42-10B2-69B57964E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75857"/>
            <a:ext cx="10659110" cy="46494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Python Program Execution:</a:t>
            </a:r>
          </a:p>
          <a:p>
            <a:pPr marL="0" indent="0">
              <a:buNone/>
            </a:pPr>
            <a:r>
              <a:rPr lang="en-US" sz="2800" dirty="0"/>
              <a:t>In Python, </a:t>
            </a:r>
            <a:r>
              <a:rPr lang="en-US" sz="2800" b="1" dirty="0"/>
              <a:t>program execution refers </a:t>
            </a:r>
            <a:r>
              <a:rPr lang="en-US" sz="2800" dirty="0"/>
              <a:t>to the </a:t>
            </a:r>
            <a:r>
              <a:rPr lang="en-US" sz="2800" b="1" dirty="0">
                <a:solidFill>
                  <a:srgbClr val="C00000"/>
                </a:solidFill>
              </a:rPr>
              <a:t>process by which the Python interpreter processes the code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executes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it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produces the desired output</a:t>
            </a:r>
            <a:r>
              <a:rPr lang="en-US" sz="2800" dirty="0"/>
              <a:t>. Here's a step-by-step explanation of how program execution works in Python: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1. Writing the Python Code</a:t>
            </a:r>
          </a:p>
          <a:p>
            <a:r>
              <a:rPr lang="en-US" sz="2800" dirty="0"/>
              <a:t>A programmer writes Python code in a </a:t>
            </a:r>
            <a:r>
              <a:rPr lang="en-US" sz="2800" b="1" dirty="0">
                <a:solidFill>
                  <a:srgbClr val="C00000"/>
                </a:solidFill>
              </a:rPr>
              <a:t>.</a:t>
            </a:r>
            <a:r>
              <a:rPr lang="en-US" sz="2800" b="1" dirty="0" err="1">
                <a:solidFill>
                  <a:srgbClr val="C00000"/>
                </a:solidFill>
              </a:rPr>
              <a:t>py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file using a text editor or an Integrated Development Environment (</a:t>
            </a:r>
            <a:r>
              <a:rPr lang="en-US" sz="2800" b="1" dirty="0"/>
              <a:t>IDE</a:t>
            </a:r>
            <a:r>
              <a:rPr lang="en-US" sz="2800" dirty="0"/>
              <a:t>).</a:t>
            </a:r>
          </a:p>
          <a:p>
            <a:r>
              <a:rPr lang="en-US" sz="2800" dirty="0"/>
              <a:t>The code typically includes </a:t>
            </a:r>
            <a:r>
              <a:rPr lang="en-US" sz="2800" b="1" dirty="0">
                <a:solidFill>
                  <a:srgbClr val="C00000"/>
                </a:solidFill>
              </a:rPr>
              <a:t>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classes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control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structures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logic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55119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28FF4-01AD-1BE4-4FB9-C6F66F458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CAEB-7B49-5E9A-8A21-CE1FC230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String Joining in Python:</a:t>
            </a:r>
          </a:p>
          <a:p>
            <a:pPr marL="0" indent="0">
              <a:buNone/>
            </a:pPr>
            <a:r>
              <a:rPr lang="en-US" sz="2400" dirty="0"/>
              <a:t>String joining is the process of </a:t>
            </a:r>
            <a:r>
              <a:rPr lang="en-US" sz="2400" b="1" dirty="0">
                <a:solidFill>
                  <a:srgbClr val="C00000"/>
                </a:solidFill>
              </a:rPr>
              <a:t>combining multiple strings </a:t>
            </a:r>
            <a:r>
              <a:rPr lang="en-US" sz="2400" dirty="0"/>
              <a:t>(or list elements) into a </a:t>
            </a:r>
            <a:r>
              <a:rPr lang="en-US" sz="2400" b="1" dirty="0">
                <a:solidFill>
                  <a:srgbClr val="C00000"/>
                </a:solidFill>
              </a:rPr>
              <a:t>single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string</a:t>
            </a:r>
            <a:r>
              <a:rPr lang="en-US" sz="2400" dirty="0"/>
              <a:t> using a separator.</a:t>
            </a:r>
          </a:p>
          <a:p>
            <a:pPr marL="0" indent="0">
              <a:buNone/>
            </a:pPr>
            <a:r>
              <a:rPr lang="en-US" sz="2400" b="1" dirty="0"/>
              <a:t>Syntax of join():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separator</a:t>
            </a:r>
            <a:r>
              <a:rPr lang="en-US" sz="2400" dirty="0"/>
              <a:t>: The string used to join elements.</a:t>
            </a:r>
          </a:p>
          <a:p>
            <a:r>
              <a:rPr lang="en-US" sz="2400" b="1" dirty="0" err="1"/>
              <a:t>iterable</a:t>
            </a:r>
            <a:r>
              <a:rPr lang="en-US" sz="2400" dirty="0"/>
              <a:t>: The sequence (e.g., list, tuple) of strings.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D95E0-D96C-1A3C-CBE2-F2FF13C5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83" y="2677388"/>
            <a:ext cx="5142857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542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73913-7B4C-512D-F633-762E5F6A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2E828-4ECD-BB72-4CB5-CC82C33B6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2.1 Joining a List into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2.2 Joining with a Different Separator: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25476-B994-439A-42D8-43A1FCB5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50" y="1219372"/>
            <a:ext cx="8885714" cy="20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719C3-4809-359C-FD90-52C0BD5A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28" y="4157356"/>
            <a:ext cx="10581992" cy="20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69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E439A-5421-E008-66FE-827880FC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008E4-FBCC-463C-EC9A-0ADF8A3B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2.3 Joining Characters in a String: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✔️ Use Case: </a:t>
            </a:r>
            <a:r>
              <a:rPr lang="en-US" sz="2400" dirty="0"/>
              <a:t>Converting lists into readable strings, formatting output.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43C8A-00BA-70B6-E46D-8B2FA45B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39" y="1409719"/>
            <a:ext cx="8663486" cy="20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729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BF26-59D2-8843-092B-5D25D978C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D24F0-6441-510C-53A1-31384F3A9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5520"/>
            <a:ext cx="10659110" cy="4206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Formatting Strings:</a:t>
            </a:r>
          </a:p>
          <a:p>
            <a:pPr marL="0" indent="0">
              <a:buNone/>
            </a:pPr>
            <a:r>
              <a:rPr lang="en-US" sz="2800" dirty="0"/>
              <a:t>String formatting allows you to </a:t>
            </a:r>
            <a:r>
              <a:rPr lang="en-US" sz="2800" b="1" dirty="0">
                <a:solidFill>
                  <a:srgbClr val="C00000"/>
                </a:solidFill>
              </a:rPr>
              <a:t>insert variables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format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structure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text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dynamically</a:t>
            </a:r>
            <a:r>
              <a:rPr lang="en-US" sz="2800" dirty="0"/>
              <a:t> in Python. </a:t>
            </a:r>
          </a:p>
          <a:p>
            <a:pPr marL="0" indent="0">
              <a:buNone/>
            </a:pPr>
            <a:r>
              <a:rPr lang="en-US" sz="2800" b="1" dirty="0"/>
              <a:t>Python provides multiple ways to format strings:</a:t>
            </a:r>
          </a:p>
          <a:p>
            <a:pPr marL="457200" indent="-457200">
              <a:buAutoNum type="arabicPeriod"/>
            </a:pPr>
            <a:r>
              <a:rPr lang="en-US" sz="2800" dirty="0"/>
              <a:t>Using format() Method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800" dirty="0"/>
              <a:t>Using f-strings (Python 3.6+)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800" dirty="0"/>
              <a:t>Using % Operator (Old Method)</a:t>
            </a:r>
          </a:p>
          <a:p>
            <a:pPr marL="457200" indent="-457200">
              <a:buAutoNum type="arabicPeriod"/>
            </a:pPr>
            <a:endParaRPr lang="en-US" sz="2800" dirty="0"/>
          </a:p>
          <a:p>
            <a:pPr marL="457200" indent="-457200">
              <a:buAutoNum type="arabicPeriod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191028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F26CD-EA9D-78CF-4CD9-B6F0CCD2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58965-F394-23B8-FD01-7146F4B7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Using format() Method:</a:t>
            </a:r>
          </a:p>
          <a:p>
            <a:pPr marL="0" indent="0">
              <a:buNone/>
            </a:pPr>
            <a:r>
              <a:rPr lang="en-US" sz="2400" dirty="0"/>
              <a:t>The .format() method allows inserting values into </a:t>
            </a:r>
            <a:r>
              <a:rPr lang="en-US" sz="2400" b="1" dirty="0"/>
              <a:t>placeholders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{}</a:t>
            </a:r>
            <a:r>
              <a:rPr lang="en-US" sz="2400" dirty="0"/>
              <a:t> inside a string.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1.1 Basic Formatting: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5CFD2-0F95-B51E-C420-3476E534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18" y="2907204"/>
            <a:ext cx="9771428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68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D697-4E69-9BBE-3B4E-329F7DD15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DC59B-2AD9-3446-584C-431890E8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1.2 Using Positional Arguments: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1.3 Using Named Arguments: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A9C88-9C99-A9A1-EAA9-576D8ABF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36" y="1406693"/>
            <a:ext cx="9380952" cy="14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8C7E4-44C3-4988-13E6-4B30991E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5" y="4379472"/>
            <a:ext cx="10379945" cy="1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0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C00B2-ED32-D136-8521-FF71D262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B43F-583F-011F-B3BA-9005FE4DD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Using f-strings (Python 3.6+):</a:t>
            </a:r>
          </a:p>
          <a:p>
            <a:pPr marL="0" indent="0">
              <a:buNone/>
            </a:pPr>
            <a:r>
              <a:rPr lang="en-US" sz="2400" dirty="0"/>
              <a:t>The f-string (f"") is the most modern and efficient way to format strings in Python.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2.1 Basic f-strings: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22C66-AB2D-BF82-FBA9-89F9C7E2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0" y="2969268"/>
            <a:ext cx="10609524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9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BD5A6-F2B9-67D3-C0D7-117B889C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D930-7D9A-0A14-1723-3B5C0796B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2.2 Performing Calculations: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2.3 Formatting Numbers: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AAD5D-FDC8-09B6-1475-6B86F0A8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67" y="1264922"/>
            <a:ext cx="8006388" cy="250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EF821-844C-954F-9BD2-DD739CC6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7" y="4754868"/>
            <a:ext cx="9892182" cy="12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3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C897-0228-9B7B-1436-E348781E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CA2E-87BE-86F9-99C4-30CE3353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Using % Operator (Old Method): </a:t>
            </a:r>
          </a:p>
          <a:p>
            <a:pPr marL="0" indent="0">
              <a:buNone/>
            </a:pPr>
            <a:r>
              <a:rPr lang="en-US" sz="2400" dirty="0"/>
              <a:t>This method is similar to </a:t>
            </a:r>
            <a:r>
              <a:rPr lang="en-US" sz="2400" b="1" dirty="0">
                <a:solidFill>
                  <a:srgbClr val="C00000"/>
                </a:solidFill>
              </a:rPr>
              <a:t>C-style string </a:t>
            </a:r>
            <a:r>
              <a:rPr lang="en-US" sz="2400" b="1" dirty="0"/>
              <a:t>formatting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3.1 Basic Formatting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85603-5F8F-1F7A-FC0C-88342833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970115"/>
            <a:ext cx="10885714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815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0FA2-5D27-D7AD-176C-E224BDA0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407D2A-4D2B-7937-0B20-8E2A0DDA00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4145" y="1511051"/>
          <a:ext cx="7187320" cy="286264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593660">
                  <a:extLst>
                    <a:ext uri="{9D8B030D-6E8A-4147-A177-3AD203B41FA5}">
                      <a16:colId xmlns:a16="http://schemas.microsoft.com/office/drawing/2014/main" val="1893531273"/>
                    </a:ext>
                  </a:extLst>
                </a:gridCol>
                <a:gridCol w="3593660">
                  <a:extLst>
                    <a:ext uri="{9D8B030D-6E8A-4147-A177-3AD203B41FA5}">
                      <a16:colId xmlns:a16="http://schemas.microsoft.com/office/drawing/2014/main" val="1384497617"/>
                    </a:ext>
                  </a:extLst>
                </a:gridCol>
              </a:tblGrid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Format Specifier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Meaning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62732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%s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String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171673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%d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>
                          <a:effectLst/>
                        </a:rPr>
                        <a:t>Integer</a:t>
                      </a:r>
                      <a:endParaRPr lang="en-IN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1251997"/>
                  </a:ext>
                </a:extLst>
              </a:tr>
              <a:tr h="7156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%f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kern="100" dirty="0">
                          <a:effectLst/>
                        </a:rPr>
                        <a:t>Float</a:t>
                      </a:r>
                      <a:endParaRPr lang="en-IN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8375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0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C056-AD15-092F-FCC8-CB533D9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DDF6C-1EB7-C169-F92F-99017CF78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27455"/>
            <a:ext cx="10659110" cy="275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Interpreted Language:</a:t>
            </a:r>
          </a:p>
          <a:p>
            <a:pPr marL="0" indent="0">
              <a:buNone/>
            </a:pPr>
            <a:r>
              <a:rPr lang="en-US" sz="2800" dirty="0"/>
              <a:t>Python is an </a:t>
            </a:r>
            <a:r>
              <a:rPr lang="en-US" sz="2800" b="1" dirty="0">
                <a:solidFill>
                  <a:srgbClr val="C00000"/>
                </a:solidFill>
              </a:rPr>
              <a:t>interpreted language</a:t>
            </a:r>
            <a:r>
              <a:rPr lang="en-US" sz="2800" dirty="0"/>
              <a:t>, which means the </a:t>
            </a:r>
            <a:r>
              <a:rPr lang="en-US" sz="2800" b="1" dirty="0"/>
              <a:t>code is executed </a:t>
            </a:r>
            <a:r>
              <a:rPr lang="en-US" sz="2800" b="1" dirty="0">
                <a:solidFill>
                  <a:srgbClr val="C00000"/>
                </a:solidFill>
              </a:rPr>
              <a:t>line-by-line</a:t>
            </a:r>
            <a:r>
              <a:rPr lang="en-US" sz="2800" b="1" dirty="0"/>
              <a:t> </a:t>
            </a:r>
            <a:r>
              <a:rPr lang="en-US" sz="2800" dirty="0"/>
              <a:t>by the Python interpreter rather than being compiled into machine code (like C++ or Java).</a:t>
            </a:r>
          </a:p>
          <a:p>
            <a:pPr marL="0" indent="0">
              <a:buNone/>
            </a:pPr>
            <a:r>
              <a:rPr lang="en-US" sz="2800" dirty="0"/>
              <a:t>This makes Python </a:t>
            </a:r>
            <a:r>
              <a:rPr lang="en-US" sz="2800" b="1" dirty="0">
                <a:solidFill>
                  <a:srgbClr val="C00000"/>
                </a:solidFill>
              </a:rPr>
              <a:t>highly portable, Platform Independent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rgbClr val="C00000"/>
                </a:solidFill>
              </a:rPr>
              <a:t>easy to debug </a:t>
            </a:r>
            <a:r>
              <a:rPr lang="en-US" sz="2800" dirty="0"/>
              <a:t>but sometimes </a:t>
            </a:r>
            <a:r>
              <a:rPr lang="en-US" sz="2800" b="1" dirty="0">
                <a:solidFill>
                  <a:srgbClr val="C00000"/>
                </a:solidFill>
              </a:rPr>
              <a:t>slower</a:t>
            </a:r>
            <a:r>
              <a:rPr lang="en-US" sz="2800" dirty="0"/>
              <a:t> compared to compiled languages.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44745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BD45-9BB7-786C-1DBE-9DF29F99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C498-612A-47DC-821C-7C3E279D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llections in Python 3 : Easy To Understand - DotNetCrunch">
            <a:extLst>
              <a:ext uri="{FF2B5EF4-FFF2-40B4-BE49-F238E27FC236}">
                <a16:creationId xmlns:a16="http://schemas.microsoft.com/office/drawing/2014/main" id="{BF0AF3FB-E6DF-68A5-25AF-1DF3C8CA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0276F-DD34-13DF-FE2C-91994703FADB}"/>
              </a:ext>
            </a:extLst>
          </p:cNvPr>
          <p:cNvSpPr txBox="1"/>
          <p:nvPr/>
        </p:nvSpPr>
        <p:spPr>
          <a:xfrm>
            <a:off x="435429" y="636756"/>
            <a:ext cx="1600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List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5F1EEB-857B-8545-9590-5EA8DFDCF632}"/>
              </a:ext>
            </a:extLst>
          </p:cNvPr>
          <p:cNvSpPr txBox="1"/>
          <p:nvPr/>
        </p:nvSpPr>
        <p:spPr>
          <a:xfrm>
            <a:off x="3796845" y="1436772"/>
            <a:ext cx="1959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Tuple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EB00C-A422-3132-E9A2-06B918649469}"/>
              </a:ext>
            </a:extLst>
          </p:cNvPr>
          <p:cNvSpPr txBox="1"/>
          <p:nvPr/>
        </p:nvSpPr>
        <p:spPr>
          <a:xfrm>
            <a:off x="435428" y="4653468"/>
            <a:ext cx="1600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002060"/>
                </a:solidFill>
              </a:rPr>
              <a:t>Set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CF225-D247-8792-202B-231747D9E273}"/>
              </a:ext>
            </a:extLst>
          </p:cNvPr>
          <p:cNvSpPr txBox="1"/>
          <p:nvPr/>
        </p:nvSpPr>
        <p:spPr>
          <a:xfrm>
            <a:off x="3953598" y="5296237"/>
            <a:ext cx="18026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dirty="0" err="1">
                <a:solidFill>
                  <a:srgbClr val="002060"/>
                </a:solidFill>
              </a:rPr>
              <a:t>Dict</a:t>
            </a:r>
            <a:endParaRPr lang="en-IN" sz="6000" b="1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6113E-C578-B9A5-6742-A624CA11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09" y="4954845"/>
            <a:ext cx="2123810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785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EEFE2-5DC8-98E6-E639-C8BCFAD6F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94AB1-550D-AFC7-2912-60708AF4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74574"/>
            <a:ext cx="10659110" cy="5802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Non-Primitive Data Types or Collections (Composite Types):</a:t>
            </a:r>
          </a:p>
          <a:p>
            <a:pPr marL="0" indent="0">
              <a:buNone/>
            </a:pPr>
            <a:r>
              <a:rPr lang="en-US" sz="2400" dirty="0"/>
              <a:t>Non-Primitive Data Types (Composite Types) in Python are more complex and built using primitive types. They allow for </a:t>
            </a:r>
            <a:r>
              <a:rPr lang="en-US" sz="2400" b="1" dirty="0">
                <a:solidFill>
                  <a:srgbClr val="C00000"/>
                </a:solidFill>
              </a:rPr>
              <a:t>grouping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organizing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manipulating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multiple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values</a:t>
            </a:r>
            <a:r>
              <a:rPr lang="en-US" sz="2400" dirty="0"/>
              <a:t>. These types can hold collections of values or structured data, making them essential for handling real-world problems.</a:t>
            </a:r>
          </a:p>
          <a:p>
            <a:pPr marL="0" indent="0">
              <a:buNone/>
            </a:pPr>
            <a:r>
              <a:rPr lang="en-IN" sz="2400" b="1" dirty="0"/>
              <a:t>These Includes:</a:t>
            </a:r>
          </a:p>
          <a:p>
            <a:pPr marL="457200" indent="-457200">
              <a:buAutoNum type="arabicPeriod"/>
            </a:pPr>
            <a:r>
              <a:rPr lang="en-US" sz="2200" b="1" dirty="0"/>
              <a:t>Sequence Types </a:t>
            </a:r>
          </a:p>
          <a:p>
            <a:pPr lvl="1"/>
            <a:r>
              <a:rPr lang="en-US" sz="2200" dirty="0"/>
              <a:t>list</a:t>
            </a:r>
          </a:p>
          <a:p>
            <a:pPr lvl="1"/>
            <a:r>
              <a:rPr lang="en-US" sz="2200" dirty="0"/>
              <a:t>tuple</a:t>
            </a:r>
          </a:p>
          <a:p>
            <a:pPr lvl="1"/>
            <a:r>
              <a:rPr lang="en-US" sz="2200" dirty="0"/>
              <a:t>Range</a:t>
            </a:r>
          </a:p>
          <a:p>
            <a:pPr marL="0" indent="0">
              <a:buNone/>
            </a:pPr>
            <a:r>
              <a:rPr lang="en-US" sz="2200" b="1" dirty="0"/>
              <a:t>2. Set Types</a:t>
            </a:r>
          </a:p>
          <a:p>
            <a:pPr lvl="1"/>
            <a:r>
              <a:rPr lang="en-US" sz="2000" dirty="0"/>
              <a:t>set</a:t>
            </a:r>
          </a:p>
          <a:p>
            <a:pPr lvl="1"/>
            <a:r>
              <a:rPr lang="en-US" sz="2000" dirty="0" err="1"/>
              <a:t>Frozenset</a:t>
            </a:r>
            <a:endParaRPr lang="en-US" sz="2000" dirty="0"/>
          </a:p>
          <a:p>
            <a:pPr marL="0" indent="0">
              <a:buNone/>
            </a:pPr>
            <a:r>
              <a:rPr lang="en-US" sz="2200" b="1" dirty="0"/>
              <a:t>3. Mapping Types (</a:t>
            </a:r>
            <a:r>
              <a:rPr lang="en-US" sz="2200" b="1" dirty="0" err="1"/>
              <a:t>dict</a:t>
            </a:r>
            <a:r>
              <a:rPr lang="en-US" sz="2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5847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D919C-5E6C-D313-36BA-D5667019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7B098-F04A-1D57-AB54-AB7D9979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74914"/>
            <a:ext cx="10659110" cy="550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Sequence Types: </a:t>
            </a:r>
            <a:r>
              <a:rPr lang="en-US" sz="2400" dirty="0"/>
              <a:t>Sequences are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collections</a:t>
            </a:r>
            <a:r>
              <a:rPr lang="en-US" sz="2400" dirty="0"/>
              <a:t> </a:t>
            </a:r>
            <a:r>
              <a:rPr lang="en-US" sz="2400" b="1" dirty="0"/>
              <a:t>of items</a:t>
            </a:r>
            <a:r>
              <a:rPr lang="en-US" sz="2400" dirty="0"/>
              <a:t>. Python provides several sequence types: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1) list: 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mutable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ordered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collection, and can have duplicate</a:t>
            </a:r>
            <a:r>
              <a:rPr lang="en-US" sz="2400" dirty="0"/>
              <a:t> items.</a:t>
            </a:r>
          </a:p>
          <a:p>
            <a:r>
              <a:rPr lang="en-US" sz="2400" dirty="0"/>
              <a:t>Can hold elements of </a:t>
            </a:r>
            <a:r>
              <a:rPr lang="en-US" sz="2400" b="1" dirty="0"/>
              <a:t>different data types (</a:t>
            </a:r>
            <a:r>
              <a:rPr lang="en-US" sz="2400" b="1" dirty="0">
                <a:solidFill>
                  <a:srgbClr val="C00000"/>
                </a:solidFill>
              </a:rPr>
              <a:t>Heterogeneous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Syntax: </a:t>
            </a:r>
            <a:r>
              <a:rPr lang="en-US" sz="2400" dirty="0"/>
              <a:t>Enclosed in </a:t>
            </a:r>
            <a:r>
              <a:rPr lang="en-US" sz="2400" b="1" dirty="0">
                <a:solidFill>
                  <a:srgbClr val="C00000"/>
                </a:solidFill>
              </a:rPr>
              <a:t>square brackets </a:t>
            </a:r>
            <a:r>
              <a:rPr lang="en-US" sz="2400" dirty="0"/>
              <a:t>[].</a:t>
            </a:r>
          </a:p>
          <a:p>
            <a:r>
              <a:rPr lang="en-US" sz="2400" b="1" dirty="0"/>
              <a:t>Creating a List: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D8F5A-2E87-5F51-16B4-20DEB671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76" y="4312687"/>
            <a:ext cx="8295238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EBED6-E184-E6E9-BAB6-560C79C66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50EB-4130-DACC-B571-6E5A5C9B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5519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✔️ </a:t>
            </a:r>
            <a:r>
              <a:rPr lang="en-US" sz="2400" b="1" dirty="0"/>
              <a:t>Lists can store different data types.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6FCCB-A408-C33A-A789-F6497D89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51" y="1613130"/>
            <a:ext cx="8169856" cy="21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977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A5CB-C4C3-49EF-3A02-29DAB150A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0325F-46BE-84B2-4BF4-F8EECB000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Accessing List Elements:</a:t>
            </a:r>
          </a:p>
          <a:p>
            <a:pPr marL="0" indent="0">
              <a:buNone/>
            </a:pPr>
            <a:r>
              <a:rPr lang="en-US" sz="2400" b="1" dirty="0"/>
              <a:t>2.1 Using Indexing (</a:t>
            </a:r>
            <a:r>
              <a:rPr lang="en-US" sz="2400" b="1" dirty="0">
                <a:solidFill>
                  <a:srgbClr val="C00000"/>
                </a:solidFill>
              </a:rPr>
              <a:t>[]</a:t>
            </a:r>
            <a:r>
              <a:rPr lang="en-US" sz="2400" b="1" dirty="0"/>
              <a:t>):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2.2 Using </a:t>
            </a:r>
            <a:r>
              <a:rPr lang="en-US" sz="2400" b="1" dirty="0">
                <a:solidFill>
                  <a:srgbClr val="C00000"/>
                </a:solidFill>
              </a:rPr>
              <a:t>Negative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Indexing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94A0F-4116-9601-37B5-E38E27C6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87" y="1835467"/>
            <a:ext cx="6295238" cy="1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FD75D-F762-AFEE-FF1C-6DFD93B1D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087" y="4677130"/>
            <a:ext cx="9038095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295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5AF6-B424-AE55-0BED-86E4F5EB2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40C0-3A7D-B761-8429-0A48304B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45029"/>
            <a:ext cx="10659110" cy="4441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Basic List Operations in Python:</a:t>
            </a:r>
          </a:p>
          <a:p>
            <a:pPr marL="0" indent="0">
              <a:buNone/>
            </a:pPr>
            <a:r>
              <a:rPr lang="en-US" sz="2800" dirty="0"/>
              <a:t>Python lists support various operations, including </a:t>
            </a:r>
            <a:r>
              <a:rPr lang="en-US" sz="2800" b="1" dirty="0">
                <a:solidFill>
                  <a:srgbClr val="C00000"/>
                </a:solidFill>
              </a:rPr>
              <a:t>addition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multiplication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slicing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iteration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built-in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functions</a:t>
            </a:r>
            <a:r>
              <a:rPr lang="en-US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Concatenation (+)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Repetition (*)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Membership (in and not in)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Indexing and Slicing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620132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FEA9-55AC-A6BF-45B9-41E7A1A6A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2358D-BBA3-83FB-D6D7-8786FEC6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594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1. Concatenation (+):</a:t>
            </a:r>
          </a:p>
          <a:p>
            <a:pPr marL="0" indent="0">
              <a:buNone/>
            </a:pPr>
            <a:r>
              <a:rPr lang="en-US" sz="2400" dirty="0"/>
              <a:t>You can </a:t>
            </a:r>
            <a:r>
              <a:rPr lang="en-US" sz="2400" b="1" dirty="0"/>
              <a:t>combine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</a:t>
            </a:r>
            <a:r>
              <a:rPr lang="en-US" sz="2400" b="1" dirty="0"/>
              <a:t>lists</a:t>
            </a:r>
            <a:r>
              <a:rPr lang="en-US" sz="2400" dirty="0"/>
              <a:t> using the </a:t>
            </a:r>
            <a:r>
              <a:rPr lang="en-US" sz="2400" b="1" dirty="0">
                <a:solidFill>
                  <a:srgbClr val="C0000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b="1" dirty="0"/>
              <a:t>operator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✔️ </a:t>
            </a:r>
            <a:r>
              <a:rPr lang="en-US" sz="2400" b="1" dirty="0"/>
              <a:t>Creates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new list </a:t>
            </a:r>
            <a:r>
              <a:rPr lang="en-US" sz="2400" dirty="0"/>
              <a:t>without modifying original lists.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EC028-C638-2261-C8B4-C066B8DA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61" y="1922551"/>
            <a:ext cx="2506045" cy="714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0FE03-A690-BB85-9825-F60B9F77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20" y="3099757"/>
            <a:ext cx="7532664" cy="22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7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D2B1-01B8-86AC-E97A-0969127D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2A06-6AB1-E51F-9C6E-3E722FFFB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Repetition (*): </a:t>
            </a:r>
          </a:p>
          <a:p>
            <a:pPr marL="0" indent="0">
              <a:buNone/>
            </a:pPr>
            <a:r>
              <a:rPr lang="en-US" sz="2400" dirty="0"/>
              <a:t>You can repeat a list multiple times using the </a:t>
            </a: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 </a:t>
            </a:r>
            <a:r>
              <a:rPr lang="en-US" sz="2400" b="1" dirty="0"/>
              <a:t>operator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IN" sz="2400" b="1" dirty="0"/>
              <a:t>Example</a:t>
            </a:r>
            <a:r>
              <a:rPr lang="en-US" sz="2400" b="1" dirty="0"/>
              <a:t>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5041C-F15E-F7A4-1CC7-876DC52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95" y="1927030"/>
            <a:ext cx="2257143" cy="8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6183F-D880-5F04-4D33-CF066B9D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45" y="3728707"/>
            <a:ext cx="10714286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55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6DAA7-E8E5-46FF-8E75-CF3B7A2B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7E7F-CE20-1614-5C0F-54B62BEC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51114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Membership (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in</a:t>
            </a:r>
            <a:r>
              <a:rPr lang="en-US" sz="2400" b="1" dirty="0"/>
              <a:t>): </a:t>
            </a:r>
            <a:r>
              <a:rPr lang="en-US" sz="2400" dirty="0"/>
              <a:t>Check if an element exists in a list.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A1704-AD1D-B244-9712-9EE7CE85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45" y="1612745"/>
            <a:ext cx="4016856" cy="1319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61812-E3DD-2A7E-0825-9E42E730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85" y="4040219"/>
            <a:ext cx="9142857" cy="2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213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FA80-6C79-FD0A-AFFD-B4F22A5AC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2DE3-E9F5-AD97-22BD-E0AF7F24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53" y="384440"/>
            <a:ext cx="10659110" cy="5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Indexing and Slicing: </a:t>
            </a:r>
            <a:r>
              <a:rPr lang="en-US" sz="2400" dirty="0"/>
              <a:t>Retrieve specific </a:t>
            </a:r>
            <a:r>
              <a:rPr lang="en-US" sz="2400" b="1" dirty="0">
                <a:solidFill>
                  <a:srgbClr val="C00000"/>
                </a:solidFill>
              </a:rPr>
              <a:t>elements</a:t>
            </a:r>
            <a:r>
              <a:rPr lang="en-US" sz="2400" dirty="0"/>
              <a:t> or </a:t>
            </a:r>
            <a:r>
              <a:rPr lang="en-US" sz="2400" b="1" dirty="0" err="1">
                <a:solidFill>
                  <a:srgbClr val="C00000"/>
                </a:solidFill>
              </a:rPr>
              <a:t>sublists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BF71-D924-EE79-D488-2AD34C94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4" y="1412089"/>
            <a:ext cx="3767544" cy="16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91BEE-4169-1FED-1FB2-C2CD7C04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4" y="3748535"/>
            <a:ext cx="10102468" cy="23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63344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5514</TotalTime>
  <Words>12633</Words>
  <Application>Microsoft Office PowerPoint</Application>
  <PresentationFormat>Widescreen</PresentationFormat>
  <Paragraphs>2263</Paragraphs>
  <Slides>265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265</vt:i4>
      </vt:variant>
    </vt:vector>
  </HeadingPairs>
  <TitlesOfParts>
    <vt:vector size="272" baseType="lpstr">
      <vt:lpstr>Aptos</vt:lpstr>
      <vt:lpstr>Arial</vt:lpstr>
      <vt:lpstr>Calibri</vt:lpstr>
      <vt:lpstr>Calibri (Body)</vt:lpstr>
      <vt:lpstr>Gill Sans Nova</vt:lpstr>
      <vt:lpstr>Google Sans</vt:lpstr>
      <vt:lpstr>ConfettiVTI</vt:lpstr>
      <vt:lpstr>PowerPoint Presentation</vt:lpstr>
      <vt:lpstr>PowerPoint Presentation</vt:lpstr>
      <vt:lpstr>Bite Into Python🐍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If 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PRAMOD NAIK</dc:creator>
  <cp:lastModifiedBy>Pramod Naik</cp:lastModifiedBy>
  <cp:revision>1206</cp:revision>
  <dcterms:created xsi:type="dcterms:W3CDTF">2024-11-25T17:19:06Z</dcterms:created>
  <dcterms:modified xsi:type="dcterms:W3CDTF">2025-09-07T17:16:18Z</dcterms:modified>
</cp:coreProperties>
</file>